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60" r:id="rId6"/>
    <p:sldId id="274" r:id="rId7"/>
    <p:sldId id="261" r:id="rId8"/>
    <p:sldId id="262" r:id="rId9"/>
    <p:sldId id="263" r:id="rId10"/>
    <p:sldId id="265" r:id="rId11"/>
    <p:sldId id="275" r:id="rId12"/>
    <p:sldId id="264" r:id="rId13"/>
    <p:sldId id="266" r:id="rId14"/>
    <p:sldId id="267" r:id="rId15"/>
    <p:sldId id="268" r:id="rId16"/>
    <p:sldId id="269" r:id="rId17"/>
    <p:sldId id="270" r:id="rId18"/>
    <p:sldId id="272" r:id="rId19"/>
    <p:sldId id="276" r:id="rId20"/>
    <p:sldId id="271" r:id="rId21"/>
    <p:sldId id="273"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102"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240AA76-7768-49EB-8256-A88F1BA80814}"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5E2FCA3-2187-4BCA-8AE6-125EF909827C}" type="slidenum">
              <a:rPr lang="en-GB" altLang="en-US"/>
              <a:pPr>
                <a:defRPr/>
              </a:pPr>
              <a:t>‹#›</a:t>
            </a:fld>
            <a:endParaRPr lang="en-GB" altLang="en-US"/>
          </a:p>
        </p:txBody>
      </p:sp>
    </p:spTree>
    <p:extLst>
      <p:ext uri="{BB962C8B-B14F-4D97-AF65-F5344CB8AC3E}">
        <p14:creationId xmlns:p14="http://schemas.microsoft.com/office/powerpoint/2010/main" val="170551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6CC51EC-AC83-4D37-B47D-BB224A7A2B0A}"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ECCF39-B532-4608-A4D5-9B4CE7B7020F}" type="slidenum">
              <a:rPr lang="en-GB" altLang="en-US"/>
              <a:pPr>
                <a:defRPr/>
              </a:pPr>
              <a:t>‹#›</a:t>
            </a:fld>
            <a:endParaRPr lang="en-GB" altLang="en-US"/>
          </a:p>
        </p:txBody>
      </p:sp>
    </p:spTree>
    <p:extLst>
      <p:ext uri="{BB962C8B-B14F-4D97-AF65-F5344CB8AC3E}">
        <p14:creationId xmlns:p14="http://schemas.microsoft.com/office/powerpoint/2010/main" val="374788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35E72BE-25F5-439A-B536-15B3B7D1686E}"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1AF076-146D-48F0-8E01-7D4CCCD074AF}" type="slidenum">
              <a:rPr lang="en-GB" altLang="en-US"/>
              <a:pPr>
                <a:defRPr/>
              </a:pPr>
              <a:t>‹#›</a:t>
            </a:fld>
            <a:endParaRPr lang="en-GB" altLang="en-US"/>
          </a:p>
        </p:txBody>
      </p:sp>
    </p:spTree>
    <p:extLst>
      <p:ext uri="{BB962C8B-B14F-4D97-AF65-F5344CB8AC3E}">
        <p14:creationId xmlns:p14="http://schemas.microsoft.com/office/powerpoint/2010/main" val="51613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6ACAC46-7B99-471E-849A-B5BDDF1C3358}"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A877A46-8D63-4DFB-850A-18426CAF3F10}" type="slidenum">
              <a:rPr lang="en-GB" altLang="en-US"/>
              <a:pPr>
                <a:defRPr/>
              </a:pPr>
              <a:t>‹#›</a:t>
            </a:fld>
            <a:endParaRPr lang="en-GB" altLang="en-US"/>
          </a:p>
        </p:txBody>
      </p:sp>
    </p:spTree>
    <p:extLst>
      <p:ext uri="{BB962C8B-B14F-4D97-AF65-F5344CB8AC3E}">
        <p14:creationId xmlns:p14="http://schemas.microsoft.com/office/powerpoint/2010/main" val="327381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FAE672-9B85-4B6A-9D3E-FB779DBE6535}"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308CEB-7187-4402-A6CD-B1A4A61278D3}" type="slidenum">
              <a:rPr lang="en-GB" altLang="en-US"/>
              <a:pPr>
                <a:defRPr/>
              </a:pPr>
              <a:t>‹#›</a:t>
            </a:fld>
            <a:endParaRPr lang="en-GB" altLang="en-US"/>
          </a:p>
        </p:txBody>
      </p:sp>
    </p:spTree>
    <p:extLst>
      <p:ext uri="{BB962C8B-B14F-4D97-AF65-F5344CB8AC3E}">
        <p14:creationId xmlns:p14="http://schemas.microsoft.com/office/powerpoint/2010/main" val="43475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234DB6-1D76-44BB-A1A6-A569659920C0}" type="datetimeFigureOut">
              <a:rPr lang="en-GB"/>
              <a:pPr>
                <a:defRPr/>
              </a:pPr>
              <a:t>19/05/2017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B7D5D32-2059-4C2E-B279-858BA6D79F9F}" type="slidenum">
              <a:rPr lang="en-GB" altLang="en-US"/>
              <a:pPr>
                <a:defRPr/>
              </a:pPr>
              <a:t>‹#›</a:t>
            </a:fld>
            <a:endParaRPr lang="en-GB" altLang="en-US"/>
          </a:p>
        </p:txBody>
      </p:sp>
    </p:spTree>
    <p:extLst>
      <p:ext uri="{BB962C8B-B14F-4D97-AF65-F5344CB8AC3E}">
        <p14:creationId xmlns:p14="http://schemas.microsoft.com/office/powerpoint/2010/main" val="30567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DEB21EE-F6A5-4F87-8301-D355502E75F3}" type="datetimeFigureOut">
              <a:rPr lang="en-GB"/>
              <a:pPr>
                <a:defRPr/>
              </a:pPr>
              <a:t>19/05/2017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977CAE7-EAC7-433D-B979-493EA2376737}" type="slidenum">
              <a:rPr lang="en-GB" altLang="en-US"/>
              <a:pPr>
                <a:defRPr/>
              </a:pPr>
              <a:t>‹#›</a:t>
            </a:fld>
            <a:endParaRPr lang="en-GB" altLang="en-US"/>
          </a:p>
        </p:txBody>
      </p:sp>
    </p:spTree>
    <p:extLst>
      <p:ext uri="{BB962C8B-B14F-4D97-AF65-F5344CB8AC3E}">
        <p14:creationId xmlns:p14="http://schemas.microsoft.com/office/powerpoint/2010/main" val="95307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A9CC4C6-285B-4616-9996-4D540431CD11}" type="datetimeFigureOut">
              <a:rPr lang="en-GB"/>
              <a:pPr>
                <a:defRPr/>
              </a:pPr>
              <a:t>19/05/2017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4F761B7-2ADE-495F-8F9B-0E32130D2CFC}" type="slidenum">
              <a:rPr lang="en-GB" altLang="en-US"/>
              <a:pPr>
                <a:defRPr/>
              </a:pPr>
              <a:t>‹#›</a:t>
            </a:fld>
            <a:endParaRPr lang="en-GB" altLang="en-US"/>
          </a:p>
        </p:txBody>
      </p:sp>
    </p:spTree>
    <p:extLst>
      <p:ext uri="{BB962C8B-B14F-4D97-AF65-F5344CB8AC3E}">
        <p14:creationId xmlns:p14="http://schemas.microsoft.com/office/powerpoint/2010/main" val="429244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E05339-B02D-440C-AB18-16BBD7608827}" type="datetimeFigureOut">
              <a:rPr lang="en-GB"/>
              <a:pPr>
                <a:defRPr/>
              </a:pPr>
              <a:t>19/05/2017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82BAAF9-AACA-4B02-913E-2CA398A26E97}" type="slidenum">
              <a:rPr lang="en-GB" altLang="en-US"/>
              <a:pPr>
                <a:defRPr/>
              </a:pPr>
              <a:t>‹#›</a:t>
            </a:fld>
            <a:endParaRPr lang="en-GB" altLang="en-US"/>
          </a:p>
        </p:txBody>
      </p:sp>
    </p:spTree>
    <p:extLst>
      <p:ext uri="{BB962C8B-B14F-4D97-AF65-F5344CB8AC3E}">
        <p14:creationId xmlns:p14="http://schemas.microsoft.com/office/powerpoint/2010/main" val="47951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7ED1FE-8A31-43A2-B997-CD9C51CEE012}" type="datetimeFigureOut">
              <a:rPr lang="en-GB"/>
              <a:pPr>
                <a:defRPr/>
              </a:pPr>
              <a:t>19/05/2017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734625F-74BA-4414-BB0F-D09F867927FE}" type="slidenum">
              <a:rPr lang="en-GB" altLang="en-US"/>
              <a:pPr>
                <a:defRPr/>
              </a:pPr>
              <a:t>‹#›</a:t>
            </a:fld>
            <a:endParaRPr lang="en-GB" altLang="en-US"/>
          </a:p>
        </p:txBody>
      </p:sp>
    </p:spTree>
    <p:extLst>
      <p:ext uri="{BB962C8B-B14F-4D97-AF65-F5344CB8AC3E}">
        <p14:creationId xmlns:p14="http://schemas.microsoft.com/office/powerpoint/2010/main" val="163795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180984-8781-4E2C-B381-8609FE840584}" type="datetimeFigureOut">
              <a:rPr lang="en-GB"/>
              <a:pPr>
                <a:defRPr/>
              </a:pPr>
              <a:t>19/05/2017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217C5B3-B4D9-4D6C-A390-52C17BF520B5}" type="slidenum">
              <a:rPr lang="en-GB" altLang="en-US"/>
              <a:pPr>
                <a:defRPr/>
              </a:pPr>
              <a:t>‹#›</a:t>
            </a:fld>
            <a:endParaRPr lang="en-GB" altLang="en-US"/>
          </a:p>
        </p:txBody>
      </p:sp>
    </p:spTree>
    <p:extLst>
      <p:ext uri="{BB962C8B-B14F-4D97-AF65-F5344CB8AC3E}">
        <p14:creationId xmlns:p14="http://schemas.microsoft.com/office/powerpoint/2010/main" val="325364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13696B-7AB9-430A-AAAE-11E734997CD8}" type="datetimeFigureOut">
              <a:rPr lang="en-GB"/>
              <a:pPr>
                <a:defRPr/>
              </a:pPr>
              <a:t>19/05/2017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3DB2E0-94F4-4ED5-AC1B-B800D068C89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news ha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260350"/>
            <a:ext cx="9525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328738" y="134938"/>
            <a:ext cx="9215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solidFill>
                  <a:srgbClr val="FFFF00"/>
                </a:solidFill>
                <a:latin typeface="Francis" pitchFamily="34" charset="0"/>
                <a:cs typeface="Times New Roman" pitchFamily="18" charset="0"/>
              </a:rPr>
              <a:t>Principles for those working for Christ</a:t>
            </a:r>
            <a:endParaRPr lang="en-GB" altLang="en-US" sz="4000">
              <a:solidFill>
                <a:srgbClr val="FFFF00"/>
              </a:solidFill>
              <a:latin typeface="Francis" pitchFamily="34" charset="0"/>
              <a:cs typeface="Times New Roman" pitchFamily="18" charset="0"/>
            </a:endParaRPr>
          </a:p>
        </p:txBody>
      </p:sp>
      <p:sp>
        <p:nvSpPr>
          <p:cNvPr id="3" name="Rectangle 2"/>
          <p:cNvSpPr>
            <a:spLocks noChangeArrowheads="1"/>
          </p:cNvSpPr>
          <p:nvPr/>
        </p:nvSpPr>
        <p:spPr bwMode="auto">
          <a:xfrm>
            <a:off x="433388" y="1058863"/>
            <a:ext cx="11093450"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latin typeface="Franklin Gothic Medium" pitchFamily="34" charset="0"/>
                <a:cs typeface="Times New Roman" pitchFamily="18" charset="0"/>
              </a:rPr>
              <a:t>“</a:t>
            </a:r>
            <a:r>
              <a:rPr lang="en-GB" altLang="en-US" sz="3200" b="1">
                <a:solidFill>
                  <a:srgbClr val="FF0000"/>
                </a:solidFill>
                <a:latin typeface="Franklin Gothic Medium" pitchFamily="34" charset="0"/>
                <a:cs typeface="Times New Roman" pitchFamily="18" charset="0"/>
              </a:rPr>
              <a:t>Bondservants</a:t>
            </a:r>
            <a:r>
              <a:rPr lang="en-GB" altLang="en-US" sz="3200" b="1">
                <a:latin typeface="Franklin Gothic Medium" pitchFamily="34" charset="0"/>
                <a:cs typeface="Times New Roman" pitchFamily="18" charset="0"/>
              </a:rPr>
              <a:t>, obey</a:t>
            </a:r>
            <a:r>
              <a:rPr lang="en-GB" altLang="en-US" sz="3200" b="1">
                <a:solidFill>
                  <a:srgbClr val="FF0000"/>
                </a:solidFill>
                <a:latin typeface="Franklin Gothic Medium" pitchFamily="34" charset="0"/>
                <a:cs typeface="Times New Roman" pitchFamily="18" charset="0"/>
              </a:rPr>
              <a:t> </a:t>
            </a:r>
            <a:r>
              <a:rPr lang="en-GB" altLang="en-US" sz="3200" b="1">
                <a:latin typeface="Franklin Gothic Medium" pitchFamily="34" charset="0"/>
                <a:cs typeface="Times New Roman" pitchFamily="18" charset="0"/>
              </a:rPr>
              <a:t>in all things your masters according to the flesh, not with eye service, as men-pleasers, but in sincerity of heart, fearing God.”</a:t>
            </a:r>
          </a:p>
          <a:p>
            <a:pPr eaLnBrk="1" hangingPunct="1">
              <a:lnSpc>
                <a:spcPct val="100000"/>
              </a:lnSpc>
              <a:spcBef>
                <a:spcPct val="0"/>
              </a:spcBef>
              <a:buFontTx/>
              <a:buNone/>
            </a:pPr>
            <a:r>
              <a:rPr lang="en-GB" altLang="en-US" sz="3200" b="1" i="1">
                <a:solidFill>
                  <a:srgbClr val="002060"/>
                </a:solidFill>
                <a:latin typeface="Franklin Gothic Medium" pitchFamily="34" charset="0"/>
                <a:cs typeface="Times New Roman" pitchFamily="18" charset="0"/>
              </a:rPr>
              <a:t>Colossians 3:22 (NKJV)</a:t>
            </a:r>
          </a:p>
        </p:txBody>
      </p:sp>
      <p:sp>
        <p:nvSpPr>
          <p:cNvPr id="4" name="Rectangle 3"/>
          <p:cNvSpPr>
            <a:spLocks noChangeArrowheads="1"/>
          </p:cNvSpPr>
          <p:nvPr/>
        </p:nvSpPr>
        <p:spPr bwMode="auto">
          <a:xfrm>
            <a:off x="341313" y="3325813"/>
            <a:ext cx="1127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Gothic720 Lt BT" pitchFamily="34" charset="0"/>
                <a:cs typeface="Times New Roman" pitchFamily="18" charset="0"/>
              </a:rPr>
              <a:t>Bondservants comes from the word </a:t>
            </a:r>
            <a:r>
              <a:rPr lang="en-GB" altLang="en-US" sz="3200" b="1" i="1">
                <a:solidFill>
                  <a:srgbClr val="FFFF00"/>
                </a:solidFill>
                <a:latin typeface="Gothic720 Lt BT" pitchFamily="34" charset="0"/>
                <a:cs typeface="Times New Roman" pitchFamily="18" charset="0"/>
              </a:rPr>
              <a:t>doulos</a:t>
            </a:r>
            <a:r>
              <a:rPr lang="en-GB" altLang="en-US" sz="3200" b="1">
                <a:solidFill>
                  <a:schemeClr val="bg1"/>
                </a:solidFill>
                <a:latin typeface="Gothic720 Lt BT" pitchFamily="34" charset="0"/>
                <a:cs typeface="Times New Roman" pitchFamily="18" charset="0"/>
              </a:rPr>
              <a:t>. And is defined as:</a:t>
            </a:r>
          </a:p>
        </p:txBody>
      </p:sp>
      <p:sp>
        <p:nvSpPr>
          <p:cNvPr id="5" name="Rectangle 4"/>
          <p:cNvSpPr>
            <a:spLocks noChangeArrowheads="1"/>
          </p:cNvSpPr>
          <p:nvPr/>
        </p:nvSpPr>
        <p:spPr bwMode="auto">
          <a:xfrm>
            <a:off x="576263" y="4029075"/>
            <a:ext cx="98171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tabLst>
                <a:tab pos="4572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4572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4572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4572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4572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C00000"/>
                </a:solidFill>
                <a:latin typeface="Cooper Black" pitchFamily="18" charset="0"/>
                <a:cs typeface="Times New Roman" pitchFamily="18" charset="0"/>
              </a:rPr>
              <a:t>1. </a:t>
            </a:r>
            <a:r>
              <a:rPr lang="en-GB" altLang="en-US" sz="3200">
                <a:latin typeface="Cooper Black" pitchFamily="18" charset="0"/>
                <a:cs typeface="Times New Roman" pitchFamily="18" charset="0"/>
              </a:rPr>
              <a:t>a slave, bondman, a man of servile condition</a:t>
            </a:r>
          </a:p>
        </p:txBody>
      </p:sp>
      <p:sp>
        <p:nvSpPr>
          <p:cNvPr id="6" name="Rectangle 5"/>
          <p:cNvSpPr/>
          <p:nvPr/>
        </p:nvSpPr>
        <p:spPr>
          <a:xfrm>
            <a:off x="658813" y="4806950"/>
            <a:ext cx="8647112" cy="10763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eaLnBrk="1" fontAlgn="auto" hangingPunct="1">
              <a:spcBef>
                <a:spcPts val="0"/>
              </a:spcBef>
              <a:spcAft>
                <a:spcPts val="0"/>
              </a:spcAft>
              <a:tabLst>
                <a:tab pos="457200" algn="l"/>
              </a:tabLst>
              <a:defRPr/>
            </a:pPr>
            <a:r>
              <a:rPr lang="en-GB" sz="3200" b="1" dirty="0">
                <a:solidFill>
                  <a:srgbClr val="FF0000"/>
                </a:solidFill>
                <a:latin typeface="Cooper Black" panose="0208090404030B020404" pitchFamily="18" charset="0"/>
                <a:ea typeface="Times New Roman" panose="02020603050405020304" pitchFamily="18" charset="0"/>
              </a:rPr>
              <a:t>2. </a:t>
            </a:r>
            <a:r>
              <a:rPr lang="en-GB" sz="3200" dirty="0">
                <a:latin typeface="Cooper Black" panose="0208090404030B020404" pitchFamily="18" charset="0"/>
                <a:ea typeface="Times New Roman" panose="02020603050405020304" pitchFamily="18" charset="0"/>
              </a:rPr>
              <a:t>devoted to another to the disregard of </a:t>
            </a:r>
          </a:p>
          <a:p>
            <a:pPr eaLnBrk="1" fontAlgn="auto" hangingPunct="1">
              <a:spcBef>
                <a:spcPts val="0"/>
              </a:spcBef>
              <a:spcAft>
                <a:spcPts val="0"/>
              </a:spcAft>
              <a:tabLst>
                <a:tab pos="457200" algn="l"/>
              </a:tabLst>
              <a:defRPr/>
            </a:pPr>
            <a:r>
              <a:rPr lang="en-GB" sz="3200" dirty="0">
                <a:latin typeface="Cooper Black" panose="0208090404030B020404" pitchFamily="18" charset="0"/>
                <a:ea typeface="Times New Roman" panose="02020603050405020304" pitchFamily="18" charset="0"/>
              </a:rPr>
              <a:t>      one’s own interests.</a:t>
            </a:r>
          </a:p>
        </p:txBody>
      </p:sp>
      <p:sp>
        <p:nvSpPr>
          <p:cNvPr id="7" name="Rectangle 6"/>
          <p:cNvSpPr>
            <a:spLocks noChangeArrowheads="1"/>
          </p:cNvSpPr>
          <p:nvPr/>
        </p:nvSpPr>
        <p:spPr bwMode="auto">
          <a:xfrm>
            <a:off x="658813" y="6088063"/>
            <a:ext cx="500062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tabLst>
                <a:tab pos="4572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4572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4572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4572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4572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457200" algn="l"/>
              </a:tabLst>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F0000"/>
                </a:solidFill>
                <a:latin typeface="Cooper Black" pitchFamily="18" charset="0"/>
                <a:cs typeface="Times New Roman" pitchFamily="18" charset="0"/>
              </a:rPr>
              <a:t>3. </a:t>
            </a:r>
            <a:r>
              <a:rPr lang="en-GB" altLang="en-US" sz="3200">
                <a:latin typeface="Cooper Black" pitchFamily="18" charset="0"/>
                <a:cs typeface="Times New Roman" pitchFamily="18" charset="0"/>
              </a:rPr>
              <a:t>a servant, attendant.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808038" y="130175"/>
            <a:ext cx="105568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Arial" charset="0"/>
                <a:cs typeface="Arial" charset="0"/>
              </a:rPr>
              <a:t>The best definition for </a:t>
            </a:r>
            <a:r>
              <a:rPr lang="en-GB" altLang="en-US" sz="3200" b="1" i="1">
                <a:solidFill>
                  <a:schemeClr val="bg1"/>
                </a:solidFill>
                <a:latin typeface="Arial" charset="0"/>
                <a:cs typeface="Arial" charset="0"/>
              </a:rPr>
              <a:t>Bondservant</a:t>
            </a:r>
            <a:r>
              <a:rPr lang="en-GB" altLang="en-US" sz="3200" b="1">
                <a:solidFill>
                  <a:srgbClr val="FF0000"/>
                </a:solidFill>
                <a:latin typeface="Arial" charset="0"/>
                <a:cs typeface="Arial" charset="0"/>
              </a:rPr>
              <a:t>  </a:t>
            </a:r>
            <a:r>
              <a:rPr lang="en-GB" altLang="en-US" sz="3200" b="1">
                <a:solidFill>
                  <a:schemeClr val="bg1"/>
                </a:solidFill>
                <a:latin typeface="Arial" charset="0"/>
                <a:cs typeface="Arial" charset="0"/>
              </a:rPr>
              <a:t>is </a:t>
            </a:r>
          </a:p>
          <a:p>
            <a:pPr eaLnBrk="1" hangingPunct="1">
              <a:lnSpc>
                <a:spcPct val="100000"/>
              </a:lnSpc>
              <a:spcBef>
                <a:spcPct val="0"/>
              </a:spcBef>
              <a:buFontTx/>
              <a:buNone/>
            </a:pPr>
            <a:r>
              <a:rPr lang="en-GB" altLang="en-US" sz="3200" i="1">
                <a:solidFill>
                  <a:srgbClr val="FFFF00"/>
                </a:solidFill>
                <a:latin typeface="Cooper Black" pitchFamily="18" charset="0"/>
                <a:cs typeface="Times New Roman" pitchFamily="18" charset="0"/>
              </a:rPr>
              <a:t>“devoted to another to the disregard of one’s own interest”</a:t>
            </a:r>
            <a:endParaRPr lang="en-GB" altLang="en-US" sz="3200">
              <a:solidFill>
                <a:srgbClr val="FFFF00"/>
              </a:solidFill>
              <a:latin typeface="Cooper Black" pitchFamily="18" charset="0"/>
              <a:cs typeface="Times New Roman" pitchFamily="18" charset="0"/>
            </a:endParaRPr>
          </a:p>
        </p:txBody>
      </p:sp>
      <p:sp>
        <p:nvSpPr>
          <p:cNvPr id="9" name="Rectangle 8"/>
          <p:cNvSpPr>
            <a:spLocks noChangeArrowheads="1"/>
          </p:cNvSpPr>
          <p:nvPr/>
        </p:nvSpPr>
        <p:spPr bwMode="auto">
          <a:xfrm>
            <a:off x="808038" y="2116138"/>
            <a:ext cx="10628312"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i="1">
                <a:latin typeface="Times New Roman" pitchFamily="18" charset="0"/>
                <a:cs typeface="Times New Roman" pitchFamily="18" charset="0"/>
              </a:rPr>
              <a:t>“Every good endeavour”</a:t>
            </a:r>
            <a:r>
              <a:rPr lang="en-GB" altLang="en-US" sz="3200">
                <a:latin typeface="Times New Roman" pitchFamily="18" charset="0"/>
                <a:cs typeface="Times New Roman" pitchFamily="18" charset="0"/>
              </a:rPr>
              <a:t>, by </a:t>
            </a:r>
            <a:r>
              <a:rPr lang="en-GB" altLang="en-US" sz="3200">
                <a:solidFill>
                  <a:srgbClr val="FF0000"/>
                </a:solidFill>
                <a:latin typeface="Times New Roman" pitchFamily="18" charset="0"/>
                <a:cs typeface="Times New Roman" pitchFamily="18" charset="0"/>
              </a:rPr>
              <a:t>Timothy Keller</a:t>
            </a:r>
          </a:p>
          <a:p>
            <a:pPr algn="just" eaLnBrk="1" hangingPunct="1">
              <a:lnSpc>
                <a:spcPct val="100000"/>
              </a:lnSpc>
              <a:spcBef>
                <a:spcPct val="0"/>
              </a:spcBef>
              <a:buFontTx/>
              <a:buNone/>
            </a:pPr>
            <a:r>
              <a:rPr lang="en-GB" altLang="en-US" sz="3200">
                <a:latin typeface="Cooper Black" pitchFamily="18" charset="0"/>
                <a:cs typeface="Times New Roman" pitchFamily="18" charset="0"/>
              </a:rPr>
              <a:t>“The slavery of this ancient world was not race based, often times it was not life long, the slavery was not supply”</a:t>
            </a:r>
          </a:p>
          <a:p>
            <a:pPr algn="just" eaLnBrk="1" hangingPunct="1">
              <a:lnSpc>
                <a:spcPct val="100000"/>
              </a:lnSpc>
              <a:spcBef>
                <a:spcPct val="0"/>
              </a:spcBef>
              <a:buFontTx/>
              <a:buNone/>
            </a:pPr>
            <a:r>
              <a:rPr lang="en-GB" altLang="en-US" sz="3200">
                <a:latin typeface="Cooper Black" pitchFamily="18" charset="0"/>
                <a:cs typeface="Times New Roman" pitchFamily="18" charset="0"/>
              </a:rPr>
              <a:t>Often the slaves were treated respectably, the average was 10 years. A person could enter into slavery willingly.</a:t>
            </a:r>
          </a:p>
          <a:p>
            <a:pPr algn="just" eaLnBrk="1" hangingPunct="1">
              <a:lnSpc>
                <a:spcPct val="100000"/>
              </a:lnSpc>
              <a:spcBef>
                <a:spcPct val="0"/>
              </a:spcBef>
              <a:buFontTx/>
              <a:buNone/>
            </a:pPr>
            <a:r>
              <a:rPr lang="en-GB" altLang="en-US" sz="3200">
                <a:latin typeface="Cooper Black" pitchFamily="18" charset="0"/>
                <a:cs typeface="Times New Roman" pitchFamily="18" charset="0"/>
              </a:rPr>
              <a:t>Slaves can own slaves they were doctor, administrators.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808038" y="2387600"/>
            <a:ext cx="9852025" cy="3232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a:latin typeface="Francis" pitchFamily="34" charset="0"/>
                <a:cs typeface="Times New Roman" pitchFamily="18" charset="0"/>
              </a:rPr>
              <a:t>“A Bondservant is to love as Christ love; to walk as Christ walked…Being a Bondservant is standing strong in the Word of God while seeking God first, above all else. Everything is secondary to your relationship with Him.” </a:t>
            </a:r>
          </a:p>
          <a:p>
            <a:pPr eaLnBrk="1" hangingPunct="1">
              <a:lnSpc>
                <a:spcPct val="100000"/>
              </a:lnSpc>
              <a:spcBef>
                <a:spcPct val="0"/>
              </a:spcBef>
              <a:buFontTx/>
              <a:buNone/>
            </a:pPr>
            <a:r>
              <a:rPr lang="en-GB" altLang="en-US" sz="2400" b="1" i="1">
                <a:solidFill>
                  <a:srgbClr val="0070C0"/>
                </a:solidFill>
                <a:latin typeface="Times New Roman" pitchFamily="18" charset="0"/>
                <a:cs typeface="Times New Roman" pitchFamily="18" charset="0"/>
              </a:rPr>
              <a:t>Tim Aka</a:t>
            </a:r>
            <a:endParaRPr lang="en-GB" altLang="en-US" sz="2400" i="1">
              <a:solidFill>
                <a:srgbClr val="0070C0"/>
              </a:solidFill>
              <a:latin typeface="Times New Roman" pitchFamily="18" charset="0"/>
              <a:cs typeface="Times New Roman" pitchFamily="18" charset="0"/>
            </a:endParaRPr>
          </a:p>
        </p:txBody>
      </p:sp>
      <p:sp>
        <p:nvSpPr>
          <p:cNvPr id="4" name="Rectangle 3"/>
          <p:cNvSpPr>
            <a:spLocks noChangeArrowheads="1"/>
          </p:cNvSpPr>
          <p:nvPr/>
        </p:nvSpPr>
        <p:spPr bwMode="auto">
          <a:xfrm>
            <a:off x="808038" y="130175"/>
            <a:ext cx="105568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Arial" charset="0"/>
                <a:cs typeface="Arial" charset="0"/>
              </a:rPr>
              <a:t>The best definition for </a:t>
            </a:r>
            <a:r>
              <a:rPr lang="en-GB" altLang="en-US" sz="3200" b="1" i="1">
                <a:solidFill>
                  <a:schemeClr val="bg1"/>
                </a:solidFill>
                <a:latin typeface="Arial" charset="0"/>
                <a:cs typeface="Arial" charset="0"/>
              </a:rPr>
              <a:t>Bondservant</a:t>
            </a:r>
            <a:r>
              <a:rPr lang="en-GB" altLang="en-US" sz="3200" b="1">
                <a:solidFill>
                  <a:srgbClr val="FF0000"/>
                </a:solidFill>
                <a:latin typeface="Arial" charset="0"/>
                <a:cs typeface="Arial" charset="0"/>
              </a:rPr>
              <a:t>  </a:t>
            </a:r>
            <a:r>
              <a:rPr lang="en-GB" altLang="en-US" sz="3200" b="1">
                <a:solidFill>
                  <a:schemeClr val="bg1"/>
                </a:solidFill>
                <a:latin typeface="Arial" charset="0"/>
                <a:cs typeface="Arial" charset="0"/>
              </a:rPr>
              <a:t>is </a:t>
            </a:r>
          </a:p>
          <a:p>
            <a:pPr eaLnBrk="1" hangingPunct="1">
              <a:lnSpc>
                <a:spcPct val="100000"/>
              </a:lnSpc>
              <a:spcBef>
                <a:spcPct val="0"/>
              </a:spcBef>
              <a:buFontTx/>
              <a:buNone/>
            </a:pPr>
            <a:r>
              <a:rPr lang="en-GB" altLang="en-US" sz="3200" i="1">
                <a:solidFill>
                  <a:srgbClr val="FFFF00"/>
                </a:solidFill>
                <a:latin typeface="Cooper Black" pitchFamily="18" charset="0"/>
                <a:cs typeface="Times New Roman" pitchFamily="18" charset="0"/>
              </a:rPr>
              <a:t>“devoted to another to the disregard of one’s own interest”</a:t>
            </a:r>
            <a:endParaRPr lang="en-GB" altLang="en-US" sz="3200">
              <a:solidFill>
                <a:srgbClr val="FFFF00"/>
              </a:solidFill>
              <a:latin typeface="Cooper Black"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735013" y="1827213"/>
            <a:ext cx="9852025"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i="1">
                <a:solidFill>
                  <a:srgbClr val="FF0000"/>
                </a:solidFill>
                <a:latin typeface="Arial" charset="0"/>
                <a:cs typeface="Arial" charset="0"/>
              </a:rPr>
              <a:t>Colossians 3:17</a:t>
            </a:r>
            <a:r>
              <a:rPr lang="en-GB" altLang="en-US" sz="3200" b="1" i="1">
                <a:latin typeface="Arial" charset="0"/>
                <a:cs typeface="Arial" charset="0"/>
              </a:rPr>
              <a:t> </a:t>
            </a:r>
            <a:r>
              <a:rPr lang="en-GB" altLang="en-US" sz="3200">
                <a:latin typeface="Arial" charset="0"/>
                <a:cs typeface="Arial" charset="0"/>
              </a:rPr>
              <a:t>says; </a:t>
            </a:r>
          </a:p>
          <a:p>
            <a:pPr algn="just" eaLnBrk="1" hangingPunct="1">
              <a:lnSpc>
                <a:spcPct val="100000"/>
              </a:lnSpc>
              <a:spcBef>
                <a:spcPct val="0"/>
              </a:spcBef>
              <a:buFontTx/>
              <a:buNone/>
            </a:pPr>
            <a:r>
              <a:rPr lang="en-GB" altLang="en-US" sz="3200" b="1">
                <a:latin typeface="Arial" charset="0"/>
                <a:cs typeface="Arial" charset="0"/>
              </a:rPr>
              <a:t>“…whatever you do, whether in word or deed, do it all in the name of the Lord Jesus…</a:t>
            </a:r>
          </a:p>
        </p:txBody>
      </p:sp>
      <p:sp>
        <p:nvSpPr>
          <p:cNvPr id="2" name="Rectangle 1"/>
          <p:cNvSpPr>
            <a:spLocks noChangeArrowheads="1"/>
          </p:cNvSpPr>
          <p:nvPr/>
        </p:nvSpPr>
        <p:spPr bwMode="auto">
          <a:xfrm>
            <a:off x="269875" y="881063"/>
            <a:ext cx="81216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dirty="0">
                <a:solidFill>
                  <a:srgbClr val="FFFF00"/>
                </a:solidFill>
                <a:latin typeface="Francis" pitchFamily="34" charset="0"/>
                <a:cs typeface="Times New Roman" pitchFamily="18" charset="0"/>
              </a:rPr>
              <a:t>I. My </a:t>
            </a:r>
            <a:r>
              <a:rPr lang="en-GB" altLang="en-US" sz="4000" b="1" dirty="0" smtClean="0">
                <a:solidFill>
                  <a:srgbClr val="FFFF00"/>
                </a:solidFill>
                <a:latin typeface="Francis" pitchFamily="34" charset="0"/>
                <a:cs typeface="Times New Roman" pitchFamily="18" charset="0"/>
              </a:rPr>
              <a:t>whole life </a:t>
            </a:r>
            <a:r>
              <a:rPr lang="en-GB" altLang="en-US" sz="4000" b="1" dirty="0">
                <a:solidFill>
                  <a:srgbClr val="FFFF00"/>
                </a:solidFill>
                <a:latin typeface="Francis" pitchFamily="34" charset="0"/>
                <a:cs typeface="Times New Roman" pitchFamily="18" charset="0"/>
              </a:rPr>
              <a:t>belongs to Jesus.</a:t>
            </a:r>
            <a:endParaRPr lang="en-GB" altLang="en-US" sz="4000" dirty="0">
              <a:solidFill>
                <a:srgbClr val="FFFF00"/>
              </a:solidFill>
              <a:latin typeface="Francis" pitchFamily="34" charset="0"/>
              <a:cs typeface="Times New Roman" pitchFamily="18" charset="0"/>
            </a:endParaRPr>
          </a:p>
        </p:txBody>
      </p:sp>
      <p:sp>
        <p:nvSpPr>
          <p:cNvPr id="5" name="Rectangle 4"/>
          <p:cNvSpPr>
            <a:spLocks noChangeArrowheads="1"/>
          </p:cNvSpPr>
          <p:nvPr/>
        </p:nvSpPr>
        <p:spPr bwMode="auto">
          <a:xfrm>
            <a:off x="735013" y="134938"/>
            <a:ext cx="1040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solidFill>
                  <a:schemeClr val="bg1"/>
                </a:solidFill>
                <a:latin typeface="Cooper Black" pitchFamily="18" charset="0"/>
                <a:cs typeface="Times New Roman" pitchFamily="18" charset="0"/>
              </a:rPr>
              <a:t>Principles for those working for Christ</a:t>
            </a:r>
            <a:endParaRPr lang="en-GB" altLang="en-US" sz="4000">
              <a:solidFill>
                <a:schemeClr val="bg1"/>
              </a:solidFill>
              <a:latin typeface="Cooper Black" pitchFamily="18" charset="0"/>
              <a:cs typeface="Times New Roman" pitchFamily="18" charset="0"/>
            </a:endParaRPr>
          </a:p>
        </p:txBody>
      </p:sp>
      <p:sp>
        <p:nvSpPr>
          <p:cNvPr id="3" name="Rectangle 2"/>
          <p:cNvSpPr>
            <a:spLocks noChangeArrowheads="1"/>
          </p:cNvSpPr>
          <p:nvPr/>
        </p:nvSpPr>
        <p:spPr bwMode="auto">
          <a:xfrm>
            <a:off x="817563" y="5467350"/>
            <a:ext cx="97964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rgbClr val="FFFF00"/>
                </a:solidFill>
                <a:latin typeface="Times New Roman" pitchFamily="18" charset="0"/>
                <a:cs typeface="Times New Roman" pitchFamily="18" charset="0"/>
              </a:rPr>
              <a:t>Obey</a:t>
            </a:r>
            <a:r>
              <a:rPr lang="en-GB" altLang="en-US" sz="4000">
                <a:solidFill>
                  <a:schemeClr val="bg1"/>
                </a:solidFill>
                <a:latin typeface="Times New Roman" pitchFamily="18" charset="0"/>
                <a:cs typeface="Times New Roman" pitchFamily="18" charset="0"/>
              </a:rPr>
              <a:t> you are not doing it to people, you will do it to the Lord…do it with all your heart…</a:t>
            </a:r>
            <a:endParaRPr lang="en-GB" altLang="en-US" sz="4000">
              <a:solidFill>
                <a:schemeClr val="bg1"/>
              </a:solidFill>
            </a:endParaRPr>
          </a:p>
        </p:txBody>
      </p:sp>
      <p:sp>
        <p:nvSpPr>
          <p:cNvPr id="6" name="Rectangle 5"/>
          <p:cNvSpPr>
            <a:spLocks noChangeArrowheads="1"/>
          </p:cNvSpPr>
          <p:nvPr/>
        </p:nvSpPr>
        <p:spPr bwMode="auto">
          <a:xfrm>
            <a:off x="762000" y="3594100"/>
            <a:ext cx="985202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i="1">
                <a:solidFill>
                  <a:srgbClr val="0070C0"/>
                </a:solidFill>
                <a:latin typeface="Arial" charset="0"/>
                <a:cs typeface="Arial" charset="0"/>
              </a:rPr>
              <a:t>Colossians 3:23</a:t>
            </a:r>
            <a:r>
              <a:rPr lang="en-GB" altLang="en-US" sz="3200">
                <a:solidFill>
                  <a:srgbClr val="0070C0"/>
                </a:solidFill>
                <a:latin typeface="Arial" charset="0"/>
                <a:cs typeface="Arial" charset="0"/>
              </a:rPr>
              <a:t> </a:t>
            </a:r>
          </a:p>
          <a:p>
            <a:pPr algn="just" eaLnBrk="1" hangingPunct="1">
              <a:lnSpc>
                <a:spcPct val="100000"/>
              </a:lnSpc>
              <a:spcBef>
                <a:spcPct val="0"/>
              </a:spcBef>
              <a:buFontTx/>
              <a:buNone/>
            </a:pPr>
            <a:r>
              <a:rPr lang="en-GB" altLang="en-US" sz="3200" b="1">
                <a:latin typeface="Arial" charset="0"/>
                <a:cs typeface="Arial" charset="0"/>
              </a:rPr>
              <a:t>“Whatever you do, work at it with all your heart, as working for the Lord, not for 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5" grpId="0"/>
      <p:bldP spid="3"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296863" y="1114425"/>
            <a:ext cx="11399837"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i="1">
                <a:solidFill>
                  <a:srgbClr val="0070C0"/>
                </a:solidFill>
                <a:latin typeface="Cooper Black" pitchFamily="18" charset="0"/>
                <a:cs typeface="Times New Roman" pitchFamily="18" charset="0"/>
              </a:rPr>
              <a:t>Colossians 3:24 </a:t>
            </a:r>
            <a:r>
              <a:rPr lang="en-GB" altLang="en-US" sz="3200">
                <a:solidFill>
                  <a:srgbClr val="0070C0"/>
                </a:solidFill>
                <a:latin typeface="Cooper Black" pitchFamily="18" charset="0"/>
                <a:cs typeface="Times New Roman" pitchFamily="18" charset="0"/>
              </a:rPr>
              <a:t> (NIV) </a:t>
            </a:r>
          </a:p>
          <a:p>
            <a:pPr algn="just" eaLnBrk="1" hangingPunct="1">
              <a:lnSpc>
                <a:spcPct val="100000"/>
              </a:lnSpc>
              <a:spcBef>
                <a:spcPct val="0"/>
              </a:spcBef>
              <a:buFontTx/>
              <a:buNone/>
            </a:pPr>
            <a:r>
              <a:rPr lang="en-GB" altLang="en-US" sz="3200">
                <a:latin typeface="Cooper Black" pitchFamily="18" charset="0"/>
                <a:cs typeface="Times New Roman" pitchFamily="18" charset="0"/>
              </a:rPr>
              <a:t>“Since you know that </a:t>
            </a:r>
            <a:r>
              <a:rPr lang="en-GB" altLang="en-US" sz="3200">
                <a:solidFill>
                  <a:srgbClr val="FF0000"/>
                </a:solidFill>
                <a:latin typeface="Cooper Black" pitchFamily="18" charset="0"/>
                <a:cs typeface="Times New Roman" pitchFamily="18" charset="0"/>
              </a:rPr>
              <a:t>you will receive an inheritance </a:t>
            </a:r>
            <a:r>
              <a:rPr lang="en-GB" altLang="en-US" sz="3200">
                <a:latin typeface="Cooper Black" pitchFamily="18" charset="0"/>
                <a:cs typeface="Times New Roman" pitchFamily="18" charset="0"/>
              </a:rPr>
              <a:t>from the Lord as a reward. It is the Lord you are serving”</a:t>
            </a:r>
          </a:p>
        </p:txBody>
      </p:sp>
      <p:sp>
        <p:nvSpPr>
          <p:cNvPr id="5" name="Rectangle 4"/>
          <p:cNvSpPr>
            <a:spLocks noChangeArrowheads="1"/>
          </p:cNvSpPr>
          <p:nvPr/>
        </p:nvSpPr>
        <p:spPr bwMode="auto">
          <a:xfrm>
            <a:off x="1598613" y="134938"/>
            <a:ext cx="7912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chemeClr val="bg1"/>
                </a:solidFill>
                <a:latin typeface="Times New Roman" pitchFamily="18" charset="0"/>
                <a:cs typeface="Times New Roman" pitchFamily="18" charset="0"/>
              </a:rPr>
              <a:t>What would change if they do this?</a:t>
            </a:r>
          </a:p>
        </p:txBody>
      </p:sp>
      <p:sp>
        <p:nvSpPr>
          <p:cNvPr id="4" name="Rectangle 3"/>
          <p:cNvSpPr>
            <a:spLocks noChangeArrowheads="1"/>
          </p:cNvSpPr>
          <p:nvPr/>
        </p:nvSpPr>
        <p:spPr bwMode="auto">
          <a:xfrm>
            <a:off x="0" y="3500438"/>
            <a:ext cx="12419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a:solidFill>
                  <a:srgbClr val="FFFF00"/>
                </a:solidFill>
                <a:latin typeface="Cooper Black" pitchFamily="18" charset="0"/>
                <a:cs typeface="Times New Roman" pitchFamily="18" charset="0"/>
              </a:rPr>
              <a:t>The bondservant has an inheritance in Christ</a:t>
            </a:r>
          </a:p>
        </p:txBody>
      </p:sp>
      <p:sp>
        <p:nvSpPr>
          <p:cNvPr id="6" name="Rectangle 5"/>
          <p:cNvSpPr>
            <a:spLocks noChangeArrowheads="1"/>
          </p:cNvSpPr>
          <p:nvPr/>
        </p:nvSpPr>
        <p:spPr bwMode="auto">
          <a:xfrm>
            <a:off x="296863" y="4579938"/>
            <a:ext cx="11555412" cy="169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a:latin typeface="Francis" pitchFamily="34" charset="0"/>
                <a:cs typeface="Times New Roman" pitchFamily="18" charset="0"/>
              </a:rPr>
              <a:t>“There is neither Jew nor Greek, slave nor free, male nor female, for you are all one in Christ Jesus” </a:t>
            </a:r>
          </a:p>
          <a:p>
            <a:pPr algn="just" eaLnBrk="1" hangingPunct="1">
              <a:lnSpc>
                <a:spcPct val="100000"/>
              </a:lnSpc>
              <a:spcBef>
                <a:spcPct val="0"/>
              </a:spcBef>
              <a:buFontTx/>
              <a:buNone/>
            </a:pPr>
            <a:r>
              <a:rPr lang="en-GB" altLang="en-US" sz="3200" b="1" i="1">
                <a:solidFill>
                  <a:srgbClr val="C00000"/>
                </a:solidFill>
                <a:latin typeface="Francis" pitchFamily="34" charset="0"/>
                <a:cs typeface="Times New Roman" pitchFamily="18" charset="0"/>
              </a:rPr>
              <a:t>Galatians 3:28 (NIV)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625475" y="1993900"/>
            <a:ext cx="9852025" cy="169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i="1">
                <a:solidFill>
                  <a:srgbClr val="C00000"/>
                </a:solidFill>
                <a:latin typeface="Francis" pitchFamily="34" charset="0"/>
                <a:cs typeface="Times New Roman" pitchFamily="18" charset="0"/>
              </a:rPr>
              <a:t>Colossians 3:25 </a:t>
            </a:r>
            <a:r>
              <a:rPr lang="en-GB" altLang="en-US" sz="3200">
                <a:solidFill>
                  <a:srgbClr val="C00000"/>
                </a:solidFill>
                <a:latin typeface="Francis" pitchFamily="34" charset="0"/>
                <a:cs typeface="Times New Roman" pitchFamily="18" charset="0"/>
              </a:rPr>
              <a:t> </a:t>
            </a:r>
          </a:p>
          <a:p>
            <a:pPr algn="just" eaLnBrk="1" hangingPunct="1">
              <a:lnSpc>
                <a:spcPct val="100000"/>
              </a:lnSpc>
              <a:spcBef>
                <a:spcPct val="0"/>
              </a:spcBef>
              <a:buFontTx/>
              <a:buNone/>
            </a:pPr>
            <a:r>
              <a:rPr lang="en-GB" altLang="en-US" sz="3600" b="1">
                <a:latin typeface="Francis" pitchFamily="34" charset="0"/>
                <a:cs typeface="Times New Roman" pitchFamily="18" charset="0"/>
              </a:rPr>
              <a:t>“But he who does wrong will be repaid for what he has done, and there is no partiality.”</a:t>
            </a:r>
          </a:p>
        </p:txBody>
      </p:sp>
      <p:sp>
        <p:nvSpPr>
          <p:cNvPr id="2" name="Rectangle 1"/>
          <p:cNvSpPr>
            <a:spLocks noChangeArrowheads="1"/>
          </p:cNvSpPr>
          <p:nvPr/>
        </p:nvSpPr>
        <p:spPr bwMode="auto">
          <a:xfrm>
            <a:off x="269875" y="1008063"/>
            <a:ext cx="7065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Cooper Black" pitchFamily="18" charset="0"/>
                <a:cs typeface="Times New Roman" pitchFamily="18" charset="0"/>
              </a:rPr>
              <a:t>II. Relationships are two-way</a:t>
            </a:r>
            <a:endParaRPr lang="en-GB" altLang="en-US" sz="3600">
              <a:solidFill>
                <a:srgbClr val="FFFF00"/>
              </a:solidFill>
              <a:latin typeface="Cooper Black" pitchFamily="18" charset="0"/>
              <a:cs typeface="Times New Roman" pitchFamily="18" charset="0"/>
            </a:endParaRPr>
          </a:p>
        </p:txBody>
      </p:sp>
      <p:sp>
        <p:nvSpPr>
          <p:cNvPr id="5" name="Rectangle 4"/>
          <p:cNvSpPr>
            <a:spLocks noChangeArrowheads="1"/>
          </p:cNvSpPr>
          <p:nvPr/>
        </p:nvSpPr>
        <p:spPr bwMode="auto">
          <a:xfrm>
            <a:off x="1598613" y="134938"/>
            <a:ext cx="8675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solidFill>
                  <a:schemeClr val="bg1"/>
                </a:solidFill>
                <a:latin typeface="Times New Roman" pitchFamily="18" charset="0"/>
                <a:cs typeface="Times New Roman" pitchFamily="18" charset="0"/>
              </a:rPr>
              <a:t>Principles for those working for Christ</a:t>
            </a:r>
            <a:endParaRPr lang="en-GB" altLang="en-US" sz="4000">
              <a:solidFill>
                <a:schemeClr val="bg1"/>
              </a:solidFill>
              <a:latin typeface="Times New Roman" pitchFamily="18" charset="0"/>
              <a:cs typeface="Times New Roman" pitchFamily="18" charset="0"/>
            </a:endParaRPr>
          </a:p>
        </p:txBody>
      </p:sp>
      <p:sp>
        <p:nvSpPr>
          <p:cNvPr id="3" name="Rectangle 2"/>
          <p:cNvSpPr>
            <a:spLocks noChangeArrowheads="1"/>
          </p:cNvSpPr>
          <p:nvPr/>
        </p:nvSpPr>
        <p:spPr bwMode="auto">
          <a:xfrm>
            <a:off x="446088" y="4576763"/>
            <a:ext cx="1098073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a:solidFill>
                  <a:schemeClr val="bg1"/>
                </a:solidFill>
                <a:latin typeface="Franklin Gothic Medium" pitchFamily="34" charset="0"/>
                <a:cs typeface="Times New Roman" pitchFamily="18" charset="0"/>
              </a:rPr>
              <a:t>If someone does something wrong to you do not worry, God is in charge.</a:t>
            </a:r>
            <a:endParaRPr lang="en-GB" altLang="en-US" sz="4000">
              <a:solidFill>
                <a:schemeClr val="bg1"/>
              </a:solidFill>
              <a:latin typeface="Franklin Gothic Medium"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1008063" y="425450"/>
            <a:ext cx="9852025" cy="501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i="1">
                <a:solidFill>
                  <a:srgbClr val="C00000"/>
                </a:solidFill>
                <a:latin typeface="Cooper Black" pitchFamily="18" charset="0"/>
                <a:cs typeface="Times New Roman" pitchFamily="18" charset="0"/>
              </a:rPr>
              <a:t>Colossians  4:7-9 (NIV)</a:t>
            </a:r>
          </a:p>
          <a:p>
            <a:pPr algn="just" eaLnBrk="1" hangingPunct="1">
              <a:lnSpc>
                <a:spcPct val="100000"/>
              </a:lnSpc>
              <a:spcBef>
                <a:spcPct val="0"/>
              </a:spcBef>
              <a:buFontTx/>
              <a:buNone/>
            </a:pPr>
            <a:r>
              <a:rPr lang="en-GB" altLang="en-US" sz="3200">
                <a:latin typeface="Cooper Black" pitchFamily="18" charset="0"/>
                <a:cs typeface="Times New Roman" pitchFamily="18" charset="0"/>
              </a:rPr>
              <a:t>“Tychicus will tell you all the news about me. He is a dear brother, a faithful minister and fellow servant in the Lord. I am sending him to you for the expressing purpose that you may know about our circumstances and that he may encourage your hearts. He is coming with Onesimus, our faithful and dear brother who is one of you. They will tell you everything that is happening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63525" y="357188"/>
            <a:ext cx="10655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dirty="0">
                <a:solidFill>
                  <a:srgbClr val="FFFF00"/>
                </a:solidFill>
                <a:latin typeface="Cooper Black" pitchFamily="18" charset="0"/>
                <a:cs typeface="Times New Roman" pitchFamily="18" charset="0"/>
              </a:rPr>
              <a:t>III. Motivation should be </a:t>
            </a:r>
            <a:r>
              <a:rPr lang="en-GB" altLang="en-US" sz="4000" b="1" dirty="0" smtClean="0">
                <a:solidFill>
                  <a:srgbClr val="FFFF00"/>
                </a:solidFill>
                <a:latin typeface="Cooper Black" pitchFamily="18" charset="0"/>
                <a:cs typeface="Times New Roman" pitchFamily="18" charset="0"/>
              </a:rPr>
              <a:t>Christ-centred</a:t>
            </a:r>
            <a:r>
              <a:rPr lang="en-GB" altLang="en-US" sz="4000" b="1" dirty="0">
                <a:solidFill>
                  <a:srgbClr val="FFFF00"/>
                </a:solidFill>
                <a:latin typeface="Cooper Black" pitchFamily="18" charset="0"/>
                <a:cs typeface="Times New Roman" pitchFamily="18" charset="0"/>
              </a:rPr>
              <a:t>.</a:t>
            </a:r>
            <a:endParaRPr lang="en-GB" altLang="en-US" sz="4000" dirty="0">
              <a:solidFill>
                <a:srgbClr val="FFFF00"/>
              </a:solidFill>
              <a:latin typeface="Cooper Black" pitchFamily="18" charset="0"/>
              <a:cs typeface="Times New Roman" pitchFamily="18" charset="0"/>
            </a:endParaRPr>
          </a:p>
        </p:txBody>
      </p:sp>
      <p:sp>
        <p:nvSpPr>
          <p:cNvPr id="4" name="Rectangle 3"/>
          <p:cNvSpPr>
            <a:spLocks noChangeArrowheads="1"/>
          </p:cNvSpPr>
          <p:nvPr/>
        </p:nvSpPr>
        <p:spPr bwMode="auto">
          <a:xfrm>
            <a:off x="174625" y="1327150"/>
            <a:ext cx="788511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latin typeface="Francis" pitchFamily="34" charset="0"/>
                <a:cs typeface="Times New Roman" pitchFamily="18" charset="0"/>
              </a:rPr>
              <a:t>Verse 18 says; “…</a:t>
            </a:r>
            <a:r>
              <a:rPr lang="en-GB" altLang="en-US" sz="3200" b="1">
                <a:latin typeface="Francis" pitchFamily="34" charset="0"/>
                <a:cs typeface="Times New Roman" pitchFamily="18" charset="0"/>
              </a:rPr>
              <a:t>as is fitting in the Lord</a:t>
            </a:r>
            <a:r>
              <a:rPr lang="en-GB" altLang="en-US" sz="3200">
                <a:latin typeface="Francis" pitchFamily="34" charset="0"/>
                <a:cs typeface="Times New Roman" pitchFamily="18" charset="0"/>
              </a:rPr>
              <a:t>”</a:t>
            </a:r>
          </a:p>
        </p:txBody>
      </p:sp>
      <p:sp>
        <p:nvSpPr>
          <p:cNvPr id="6" name="Rectangle 5"/>
          <p:cNvSpPr>
            <a:spLocks noChangeArrowheads="1"/>
          </p:cNvSpPr>
          <p:nvPr/>
        </p:nvSpPr>
        <p:spPr bwMode="auto">
          <a:xfrm>
            <a:off x="174625" y="2146300"/>
            <a:ext cx="7367588" cy="585788"/>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latin typeface="Francis" pitchFamily="34" charset="0"/>
                <a:cs typeface="Times New Roman" pitchFamily="18" charset="0"/>
              </a:rPr>
              <a:t>Verse 20; “…</a:t>
            </a:r>
            <a:r>
              <a:rPr lang="en-GB" altLang="en-US" sz="3200" b="1">
                <a:latin typeface="Francis" pitchFamily="34" charset="0"/>
                <a:cs typeface="Times New Roman" pitchFamily="18" charset="0"/>
              </a:rPr>
              <a:t>for this pleases the Lord”</a:t>
            </a:r>
          </a:p>
        </p:txBody>
      </p:sp>
      <p:sp>
        <p:nvSpPr>
          <p:cNvPr id="7" name="Rectangle 6"/>
          <p:cNvSpPr>
            <a:spLocks noChangeArrowheads="1"/>
          </p:cNvSpPr>
          <p:nvPr/>
        </p:nvSpPr>
        <p:spPr bwMode="auto">
          <a:xfrm>
            <a:off x="174625" y="3060700"/>
            <a:ext cx="6970713"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latin typeface="Francis" pitchFamily="34" charset="0"/>
                <a:cs typeface="Times New Roman" pitchFamily="18" charset="0"/>
              </a:rPr>
              <a:t>Verse 23; “…</a:t>
            </a:r>
            <a:r>
              <a:rPr lang="en-GB" altLang="en-US" sz="3200" b="1">
                <a:latin typeface="Francis" pitchFamily="34" charset="0"/>
                <a:cs typeface="Times New Roman" pitchFamily="18" charset="0"/>
              </a:rPr>
              <a:t>reverence for the Lord”</a:t>
            </a:r>
          </a:p>
        </p:txBody>
      </p:sp>
      <p:sp>
        <p:nvSpPr>
          <p:cNvPr id="8" name="Rectangle 7"/>
          <p:cNvSpPr>
            <a:spLocks noChangeArrowheads="1"/>
          </p:cNvSpPr>
          <p:nvPr/>
        </p:nvSpPr>
        <p:spPr bwMode="auto">
          <a:xfrm>
            <a:off x="174625" y="3994150"/>
            <a:ext cx="11720513"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latin typeface="Francis" pitchFamily="34" charset="0"/>
                <a:cs typeface="Times New Roman" pitchFamily="18" charset="0"/>
              </a:rPr>
              <a:t>4:1; “…</a:t>
            </a:r>
            <a:r>
              <a:rPr lang="en-GB" altLang="en-US" sz="3200" b="1">
                <a:latin typeface="Francis" pitchFamily="34" charset="0"/>
                <a:cs typeface="Times New Roman" pitchFamily="18" charset="0"/>
              </a:rPr>
              <a:t>because you know that you have a Master in heaven”</a:t>
            </a:r>
          </a:p>
        </p:txBody>
      </p:sp>
      <p:sp>
        <p:nvSpPr>
          <p:cNvPr id="10" name="Rectangle 9"/>
          <p:cNvSpPr>
            <a:spLocks noChangeArrowheads="1"/>
          </p:cNvSpPr>
          <p:nvPr/>
        </p:nvSpPr>
        <p:spPr bwMode="auto">
          <a:xfrm>
            <a:off x="549275" y="4919663"/>
            <a:ext cx="111474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i="1">
                <a:solidFill>
                  <a:srgbClr val="0070C0"/>
                </a:solidFill>
                <a:latin typeface="Franklin Gothic Medium" pitchFamily="34" charset="0"/>
                <a:cs typeface="Times New Roman" pitchFamily="18" charset="0"/>
              </a:rPr>
              <a:t>1 Corinthian 10:31 (NIV) </a:t>
            </a:r>
            <a:r>
              <a:rPr lang="en-GB" altLang="en-US" sz="3600">
                <a:latin typeface="Franklin Gothic Medium" pitchFamily="34" charset="0"/>
                <a:cs typeface="Times New Roman" pitchFamily="18" charset="0"/>
              </a:rPr>
              <a:t>said, do all for the glory of God.</a:t>
            </a:r>
          </a:p>
          <a:p>
            <a:pPr algn="just" eaLnBrk="1" hangingPunct="1">
              <a:lnSpc>
                <a:spcPct val="100000"/>
              </a:lnSpc>
              <a:spcBef>
                <a:spcPct val="0"/>
              </a:spcBef>
              <a:buFontTx/>
              <a:buNone/>
            </a:pPr>
            <a:r>
              <a:rPr lang="en-GB" altLang="en-US" sz="3600" b="1">
                <a:latin typeface="Franklin Gothic Medium" pitchFamily="34" charset="0"/>
                <a:cs typeface="Times New Roman" pitchFamily="18" charset="0"/>
              </a:rPr>
              <a:t>So whether you eat or drink or whatever you do, do it all for the glory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563563" y="354013"/>
            <a:ext cx="10507662"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i="1">
                <a:solidFill>
                  <a:srgbClr val="C00000"/>
                </a:solidFill>
                <a:latin typeface="Francis" pitchFamily="34" charset="0"/>
                <a:cs typeface="Times New Roman" pitchFamily="18" charset="0"/>
              </a:rPr>
              <a:t>Romans 6:20 (NIV) </a:t>
            </a:r>
          </a:p>
          <a:p>
            <a:pPr algn="just" eaLnBrk="1" hangingPunct="1">
              <a:lnSpc>
                <a:spcPct val="100000"/>
              </a:lnSpc>
              <a:spcBef>
                <a:spcPct val="0"/>
              </a:spcBef>
              <a:buFontTx/>
              <a:buNone/>
            </a:pPr>
            <a:r>
              <a:rPr lang="en-GB" altLang="en-US" sz="3200" b="1">
                <a:latin typeface="Francis" pitchFamily="34" charset="0"/>
                <a:cs typeface="Times New Roman" pitchFamily="18" charset="0"/>
              </a:rPr>
              <a:t>When you were slaves to sin, you were free from the control of righteousness. </a:t>
            </a:r>
          </a:p>
        </p:txBody>
      </p:sp>
      <p:sp>
        <p:nvSpPr>
          <p:cNvPr id="3" name="Rectangle 2"/>
          <p:cNvSpPr>
            <a:spLocks noChangeArrowheads="1"/>
          </p:cNvSpPr>
          <p:nvPr/>
        </p:nvSpPr>
        <p:spPr bwMode="auto">
          <a:xfrm>
            <a:off x="1411288" y="2316163"/>
            <a:ext cx="8482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b="1" dirty="0">
                <a:solidFill>
                  <a:srgbClr val="FFFF00"/>
                </a:solidFill>
                <a:latin typeface="Times New Roman" pitchFamily="18" charset="0"/>
                <a:cs typeface="Times New Roman" pitchFamily="18" charset="0"/>
              </a:rPr>
              <a:t>What </a:t>
            </a:r>
            <a:r>
              <a:rPr lang="en-GB" altLang="en-US" sz="4000" b="1" dirty="0" smtClean="0">
                <a:solidFill>
                  <a:srgbClr val="FFFF00"/>
                </a:solidFill>
                <a:latin typeface="Times New Roman" pitchFamily="18" charset="0"/>
                <a:cs typeface="Times New Roman" pitchFamily="18" charset="0"/>
              </a:rPr>
              <a:t>master </a:t>
            </a:r>
            <a:r>
              <a:rPr lang="en-GB" altLang="en-US" sz="4000" b="1" dirty="0">
                <a:solidFill>
                  <a:srgbClr val="FFFF00"/>
                </a:solidFill>
                <a:latin typeface="Times New Roman" pitchFamily="18" charset="0"/>
                <a:cs typeface="Times New Roman" pitchFamily="18" charset="0"/>
              </a:rPr>
              <a:t>do we have in our lives?</a:t>
            </a:r>
          </a:p>
        </p:txBody>
      </p:sp>
      <p:pic>
        <p:nvPicPr>
          <p:cNvPr id="17414" name="Picture 6" descr="Image result for gre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 y="3395663"/>
            <a:ext cx="30829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Image result for l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3478213"/>
            <a:ext cx="353853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descr="Image result for Alcohol and drug ab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850" y="3478213"/>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descr="Image result for prejud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888" y="4797425"/>
            <a:ext cx="1928812"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barn(inVertical)">
                                      <p:cBhvr>
                                        <p:cTn id="15" dur="500"/>
                                        <p:tgtEl>
                                          <p:spTgt spid="174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7416"/>
                                        </p:tgtEl>
                                        <p:attrNameLst>
                                          <p:attrName>style.visibility</p:attrName>
                                        </p:attrNameLst>
                                      </p:cBhvr>
                                      <p:to>
                                        <p:strVal val="visible"/>
                                      </p:to>
                                    </p:set>
                                    <p:animEffect transition="in" filter="wipe(down)">
                                      <p:cBhvr>
                                        <p:cTn id="20" dur="500"/>
                                        <p:tgtEl>
                                          <p:spTgt spid="174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8443"/>
                                        </p:tgtEl>
                                        <p:attrNameLst>
                                          <p:attrName>style.visibility</p:attrName>
                                        </p:attrNameLst>
                                      </p:cBhvr>
                                      <p:to>
                                        <p:strVal val="visible"/>
                                      </p:to>
                                    </p:set>
                                    <p:animEffect transition="in" filter="barn(inVertical)">
                                      <p:cBhvr>
                                        <p:cTn id="25" dur="500"/>
                                        <p:tgtEl>
                                          <p:spTgt spid="184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8441"/>
                                        </p:tgtEl>
                                        <p:attrNameLst>
                                          <p:attrName>style.visibility</p:attrName>
                                        </p:attrNameLst>
                                      </p:cBhvr>
                                      <p:to>
                                        <p:strVal val="visible"/>
                                      </p:to>
                                    </p:set>
                                    <p:animEffect transition="in" filter="barn(inVertical)">
                                      <p:cBhvr>
                                        <p:cTn id="30"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38138" y="536575"/>
            <a:ext cx="11534775" cy="563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Francis" pitchFamily="34" charset="0"/>
                <a:cs typeface="Times New Roman" pitchFamily="18" charset="0"/>
              </a:rPr>
              <a:t>“Jesus said, "</a:t>
            </a:r>
            <a:r>
              <a:rPr lang="en-GB" altLang="en-US" sz="3600">
                <a:solidFill>
                  <a:srgbClr val="C00000"/>
                </a:solidFill>
                <a:latin typeface="Francis" pitchFamily="34" charset="0"/>
                <a:cs typeface="Times New Roman" pitchFamily="18" charset="0"/>
              </a:rPr>
              <a:t>If you hold to my teaching</a:t>
            </a:r>
            <a:r>
              <a:rPr lang="en-GB" altLang="en-US" sz="3600">
                <a:latin typeface="Francis" pitchFamily="34" charset="0"/>
                <a:cs typeface="Times New Roman" pitchFamily="18" charset="0"/>
              </a:rPr>
              <a:t>, you are really my disciples. Then you will know the truth, and </a:t>
            </a:r>
            <a:r>
              <a:rPr lang="en-GB" altLang="en-US" sz="3600" b="1">
                <a:solidFill>
                  <a:srgbClr val="FF0000"/>
                </a:solidFill>
                <a:latin typeface="Francis" pitchFamily="34" charset="0"/>
                <a:cs typeface="Times New Roman" pitchFamily="18" charset="0"/>
              </a:rPr>
              <a:t>the truth will set you free</a:t>
            </a:r>
            <a:r>
              <a:rPr lang="en-GB" altLang="en-US" sz="3600">
                <a:solidFill>
                  <a:srgbClr val="FF0000"/>
                </a:solidFill>
                <a:latin typeface="Francis" pitchFamily="34" charset="0"/>
                <a:cs typeface="Times New Roman" pitchFamily="18" charset="0"/>
              </a:rPr>
              <a:t>.</a:t>
            </a:r>
            <a:r>
              <a:rPr lang="en-GB" altLang="en-US" sz="3600">
                <a:latin typeface="Francis" pitchFamily="34" charset="0"/>
                <a:cs typeface="Times New Roman" pitchFamily="18" charset="0"/>
              </a:rPr>
              <a:t>" They answered him, "We are Abraham's descendants and have never been</a:t>
            </a:r>
            <a:r>
              <a:rPr lang="en-GB" altLang="en-US" sz="3600" b="1">
                <a:latin typeface="Francis" pitchFamily="34" charset="0"/>
                <a:cs typeface="Times New Roman" pitchFamily="18" charset="0"/>
              </a:rPr>
              <a:t> </a:t>
            </a:r>
            <a:r>
              <a:rPr lang="en-GB" altLang="en-US" sz="3600" b="1">
                <a:solidFill>
                  <a:srgbClr val="0033CC"/>
                </a:solidFill>
                <a:latin typeface="Francis" pitchFamily="34" charset="0"/>
                <a:cs typeface="Times New Roman" pitchFamily="18" charset="0"/>
              </a:rPr>
              <a:t>slaves</a:t>
            </a:r>
            <a:r>
              <a:rPr lang="en-GB" altLang="en-US" sz="3600">
                <a:latin typeface="Francis" pitchFamily="34" charset="0"/>
                <a:cs typeface="Times New Roman" pitchFamily="18" charset="0"/>
              </a:rPr>
              <a:t> of anyone.</a:t>
            </a:r>
            <a:r>
              <a:rPr lang="en-GB" altLang="en-US" sz="3600" b="1">
                <a:latin typeface="Francis" pitchFamily="34" charset="0"/>
                <a:cs typeface="Times New Roman" pitchFamily="18" charset="0"/>
              </a:rPr>
              <a:t> How can you say that we shall be set free?</a:t>
            </a:r>
            <a:r>
              <a:rPr lang="en-GB" altLang="en-US" sz="3600">
                <a:latin typeface="Francis" pitchFamily="34" charset="0"/>
                <a:cs typeface="Times New Roman" pitchFamily="18" charset="0"/>
              </a:rPr>
              <a:t>" Jesus replied, "I tell you the truth, </a:t>
            </a:r>
            <a:r>
              <a:rPr lang="en-GB" altLang="en-US" sz="3600" b="1">
                <a:solidFill>
                  <a:srgbClr val="FF0000"/>
                </a:solidFill>
                <a:latin typeface="Francis" pitchFamily="34" charset="0"/>
                <a:cs typeface="Times New Roman" pitchFamily="18" charset="0"/>
              </a:rPr>
              <a:t>everyone who sins is a slave to sin</a:t>
            </a:r>
            <a:r>
              <a:rPr lang="en-GB" altLang="en-US" sz="3600">
                <a:solidFill>
                  <a:srgbClr val="FF0000"/>
                </a:solidFill>
                <a:latin typeface="Francis" pitchFamily="34" charset="0"/>
                <a:cs typeface="Times New Roman" pitchFamily="18" charset="0"/>
              </a:rPr>
              <a:t>.</a:t>
            </a:r>
            <a:r>
              <a:rPr lang="en-GB" altLang="en-US" sz="3600">
                <a:latin typeface="Francis" pitchFamily="34" charset="0"/>
                <a:cs typeface="Times New Roman" pitchFamily="18" charset="0"/>
              </a:rPr>
              <a:t> Now a slave has no permanent place in the family, but a son belongs to it forever. So </a:t>
            </a:r>
            <a:r>
              <a:rPr lang="en-GB" altLang="en-US" sz="3600" b="1" i="1">
                <a:solidFill>
                  <a:srgbClr val="C00000"/>
                </a:solidFill>
                <a:latin typeface="Francis" pitchFamily="34" charset="0"/>
                <a:cs typeface="Times New Roman" pitchFamily="18" charset="0"/>
              </a:rPr>
              <a:t>if the Son sets you free, you will be free indeed</a:t>
            </a:r>
            <a:r>
              <a:rPr lang="en-GB" altLang="en-US" sz="3600" i="1">
                <a:solidFill>
                  <a:srgbClr val="C00000"/>
                </a:solidFill>
                <a:latin typeface="Francis" pitchFamily="34" charset="0"/>
                <a:cs typeface="Times New Roman" pitchFamily="18" charset="0"/>
              </a:rPr>
              <a:t>" </a:t>
            </a:r>
          </a:p>
          <a:p>
            <a:pPr algn="just" eaLnBrk="1" hangingPunct="1">
              <a:lnSpc>
                <a:spcPct val="100000"/>
              </a:lnSpc>
              <a:spcBef>
                <a:spcPct val="0"/>
              </a:spcBef>
              <a:buFontTx/>
              <a:buNone/>
            </a:pPr>
            <a:r>
              <a:rPr lang="en-GB" altLang="en-US" sz="3600" b="1" i="1">
                <a:latin typeface="Arial" charset="0"/>
                <a:cs typeface="Arial" charset="0"/>
              </a:rPr>
              <a:t>John 8:31-36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754063" y="252413"/>
            <a:ext cx="1034415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dirty="0">
                <a:latin typeface="Cooper Black" pitchFamily="18" charset="0"/>
                <a:cs typeface="Times New Roman" pitchFamily="18" charset="0"/>
              </a:rPr>
              <a:t>“I know what to do, I know the best people, </a:t>
            </a:r>
            <a:r>
              <a:rPr lang="en-GB" altLang="en-US" sz="3600" dirty="0" smtClean="0">
                <a:latin typeface="Cooper Black" pitchFamily="18" charset="0"/>
                <a:cs typeface="Times New Roman" pitchFamily="18" charset="0"/>
              </a:rPr>
              <a:t>I </a:t>
            </a:r>
            <a:r>
              <a:rPr lang="en-GB" altLang="en-US" sz="3600" dirty="0">
                <a:latin typeface="Cooper Black" pitchFamily="18" charset="0"/>
                <a:cs typeface="Times New Roman" pitchFamily="18" charset="0"/>
              </a:rPr>
              <a:t>always win, </a:t>
            </a:r>
            <a:r>
              <a:rPr lang="en-GB" altLang="en-US" sz="3600" dirty="0" smtClean="0">
                <a:latin typeface="Cooper Black" pitchFamily="18" charset="0"/>
                <a:cs typeface="Times New Roman" pitchFamily="18" charset="0"/>
              </a:rPr>
              <a:t>knock </a:t>
            </a:r>
            <a:r>
              <a:rPr lang="en-GB" altLang="en-US" sz="3600" dirty="0">
                <a:latin typeface="Cooper Black" pitchFamily="18" charset="0"/>
                <a:cs typeface="Times New Roman" pitchFamily="18" charset="0"/>
              </a:rPr>
              <a:t>on wood. </a:t>
            </a:r>
          </a:p>
          <a:p>
            <a:pPr algn="just" eaLnBrk="1" hangingPunct="1">
              <a:lnSpc>
                <a:spcPct val="100000"/>
              </a:lnSpc>
              <a:spcBef>
                <a:spcPct val="0"/>
              </a:spcBef>
              <a:buFontTx/>
              <a:buNone/>
            </a:pPr>
            <a:r>
              <a:rPr lang="en-GB" altLang="en-US" sz="3600" dirty="0">
                <a:latin typeface="Cooper Black" pitchFamily="18" charset="0"/>
                <a:cs typeface="Times New Roman" pitchFamily="18" charset="0"/>
              </a:rPr>
              <a:t>It’s what I do. I beat people. I win”</a:t>
            </a:r>
          </a:p>
        </p:txBody>
      </p:sp>
      <p:pic>
        <p:nvPicPr>
          <p:cNvPr id="2051" name="Picture 5" descr="Image result for donald tr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24511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365125"/>
            <a:ext cx="43529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65125"/>
            <a:ext cx="34321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063" y="3362325"/>
            <a:ext cx="32766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5163" y="3475038"/>
            <a:ext cx="2784475"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39138" y="3244850"/>
            <a:ext cx="274478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4025" y="2868613"/>
            <a:ext cx="7902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Arial" charset="0"/>
                <a:cs typeface="Arial" charset="0"/>
              </a:rPr>
              <a:t>II. Relationships are two-way</a:t>
            </a:r>
            <a:endParaRPr lang="en-GB" altLang="en-US" sz="4400">
              <a:solidFill>
                <a:schemeClr val="bg1"/>
              </a:solidFill>
              <a:latin typeface="Arial" charset="0"/>
              <a:cs typeface="Arial" charset="0"/>
            </a:endParaRPr>
          </a:p>
        </p:txBody>
      </p:sp>
      <p:sp>
        <p:nvSpPr>
          <p:cNvPr id="5" name="Rectangle 4"/>
          <p:cNvSpPr>
            <a:spLocks noChangeArrowheads="1"/>
          </p:cNvSpPr>
          <p:nvPr/>
        </p:nvSpPr>
        <p:spPr bwMode="auto">
          <a:xfrm>
            <a:off x="1598613" y="134938"/>
            <a:ext cx="8675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solidFill>
                  <a:schemeClr val="bg1"/>
                </a:solidFill>
                <a:latin typeface="Times New Roman" pitchFamily="18" charset="0"/>
                <a:cs typeface="Times New Roman" pitchFamily="18" charset="0"/>
              </a:rPr>
              <a:t>Principles for those working for Christ</a:t>
            </a:r>
            <a:endParaRPr lang="en-GB" altLang="en-US" sz="4000">
              <a:solidFill>
                <a:schemeClr val="bg1"/>
              </a:solidFill>
              <a:latin typeface="Times New Roman" pitchFamily="18" charset="0"/>
              <a:cs typeface="Times New Roman" pitchFamily="18" charset="0"/>
            </a:endParaRPr>
          </a:p>
        </p:txBody>
      </p:sp>
      <p:sp>
        <p:nvSpPr>
          <p:cNvPr id="6" name="Rectangle 5"/>
          <p:cNvSpPr>
            <a:spLocks noChangeArrowheads="1"/>
          </p:cNvSpPr>
          <p:nvPr/>
        </p:nvSpPr>
        <p:spPr bwMode="auto">
          <a:xfrm>
            <a:off x="454025" y="4095750"/>
            <a:ext cx="108270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dirty="0">
                <a:solidFill>
                  <a:srgbClr val="FFFF00"/>
                </a:solidFill>
                <a:latin typeface="Francis" pitchFamily="34" charset="0"/>
                <a:cs typeface="Times New Roman" pitchFamily="18" charset="0"/>
              </a:rPr>
              <a:t>III. Motivation should be </a:t>
            </a:r>
            <a:r>
              <a:rPr lang="en-GB" altLang="en-US" sz="4400" b="1" dirty="0" smtClean="0">
                <a:solidFill>
                  <a:srgbClr val="FFFF00"/>
                </a:solidFill>
                <a:latin typeface="Francis" pitchFamily="34" charset="0"/>
                <a:cs typeface="Times New Roman" pitchFamily="18" charset="0"/>
              </a:rPr>
              <a:t>Christ-centred</a:t>
            </a:r>
            <a:r>
              <a:rPr lang="en-GB" altLang="en-US" sz="4400" b="1" dirty="0">
                <a:solidFill>
                  <a:srgbClr val="FFFF00"/>
                </a:solidFill>
                <a:latin typeface="Francis" pitchFamily="34" charset="0"/>
                <a:cs typeface="Times New Roman" pitchFamily="18" charset="0"/>
              </a:rPr>
              <a:t>.</a:t>
            </a:r>
            <a:endParaRPr lang="en-GB" altLang="en-US" sz="4400" dirty="0">
              <a:solidFill>
                <a:srgbClr val="FFFF00"/>
              </a:solidFill>
              <a:latin typeface="Francis" pitchFamily="34" charset="0"/>
              <a:cs typeface="Times New Roman" pitchFamily="18" charset="0"/>
            </a:endParaRPr>
          </a:p>
        </p:txBody>
      </p:sp>
      <p:sp>
        <p:nvSpPr>
          <p:cNvPr id="7" name="Rectangle 6"/>
          <p:cNvSpPr>
            <a:spLocks noChangeArrowheads="1"/>
          </p:cNvSpPr>
          <p:nvPr/>
        </p:nvSpPr>
        <p:spPr bwMode="auto">
          <a:xfrm>
            <a:off x="454025" y="1433513"/>
            <a:ext cx="8923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dirty="0">
                <a:solidFill>
                  <a:srgbClr val="FFFF00"/>
                </a:solidFill>
                <a:latin typeface="Francis" pitchFamily="34" charset="0"/>
                <a:cs typeface="Times New Roman" pitchFamily="18" charset="0"/>
              </a:rPr>
              <a:t>I. My </a:t>
            </a:r>
            <a:r>
              <a:rPr lang="en-GB" altLang="en-US" sz="4400" b="1" dirty="0" smtClean="0">
                <a:solidFill>
                  <a:srgbClr val="FFFF00"/>
                </a:solidFill>
                <a:latin typeface="Francis" pitchFamily="34" charset="0"/>
                <a:cs typeface="Times New Roman" pitchFamily="18" charset="0"/>
              </a:rPr>
              <a:t>whole life </a:t>
            </a:r>
            <a:r>
              <a:rPr lang="en-GB" altLang="en-US" sz="4400" b="1" dirty="0">
                <a:solidFill>
                  <a:srgbClr val="FFFF00"/>
                </a:solidFill>
                <a:latin typeface="Francis" pitchFamily="34" charset="0"/>
                <a:cs typeface="Times New Roman" pitchFamily="18" charset="0"/>
              </a:rPr>
              <a:t>belongs to Jesus.</a:t>
            </a:r>
            <a:endParaRPr lang="en-GB" altLang="en-US" sz="4400" dirty="0">
              <a:solidFill>
                <a:srgbClr val="FFFF00"/>
              </a:solidFill>
              <a:latin typeface="Francis"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638300"/>
            <a:ext cx="4852987"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525588" y="203200"/>
            <a:ext cx="8782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dirty="0">
                <a:solidFill>
                  <a:srgbClr val="FFFF00"/>
                </a:solidFill>
                <a:latin typeface="Francis" pitchFamily="34" charset="0"/>
                <a:cs typeface="Times New Roman" pitchFamily="18" charset="0"/>
              </a:rPr>
              <a:t>Oxford Wycliffe hall theological college</a:t>
            </a:r>
          </a:p>
        </p:txBody>
      </p:sp>
      <p:sp>
        <p:nvSpPr>
          <p:cNvPr id="4" name="Rectangle 3"/>
          <p:cNvSpPr>
            <a:spLocks noChangeArrowheads="1"/>
          </p:cNvSpPr>
          <p:nvPr/>
        </p:nvSpPr>
        <p:spPr bwMode="auto">
          <a:xfrm>
            <a:off x="5616575" y="979488"/>
            <a:ext cx="6461125" cy="551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“Thanks to </a:t>
            </a:r>
            <a:r>
              <a:rPr lang="en-GB" altLang="en-US" sz="3200">
                <a:solidFill>
                  <a:srgbClr val="FF0000"/>
                </a:solidFill>
                <a:latin typeface="Times New Roman" pitchFamily="18" charset="0"/>
                <a:cs typeface="Times New Roman" pitchFamily="18" charset="0"/>
              </a:rPr>
              <a:t>Oxford’s Wycliffe  hall theological college</a:t>
            </a:r>
            <a:r>
              <a:rPr lang="en-GB" altLang="en-US" sz="3200">
                <a:latin typeface="Times New Roman" pitchFamily="18" charset="0"/>
                <a:cs typeface="Times New Roman" pitchFamily="18" charset="0"/>
              </a:rPr>
              <a:t> as it launches to adopt gender-neutral language. They’re invited to replace “son” with “child” and stop calling God “He”. Scoff if you like but this may not be a point of political correctness so much as theology. By any sophisticated account, God is unlikely to be gendered in a recognisable way. God has not had a beard, he is not a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7925" y="2200275"/>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511550" y="312738"/>
            <a:ext cx="4310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The Big Picture</a:t>
            </a:r>
            <a:endParaRPr lang="en-GB" altLang="en-US" sz="4800">
              <a:solidFill>
                <a:srgbClr val="FFFF00"/>
              </a:solidFill>
              <a:latin typeface="Times New Roman" pitchFamily="18" charset="0"/>
              <a:cs typeface="Times New Roman" pitchFamily="18" charset="0"/>
            </a:endParaRPr>
          </a:p>
        </p:txBody>
      </p:sp>
      <p:sp>
        <p:nvSpPr>
          <p:cNvPr id="7" name="Rectangle 6"/>
          <p:cNvSpPr>
            <a:spLocks noChangeArrowheads="1"/>
          </p:cNvSpPr>
          <p:nvPr/>
        </p:nvSpPr>
        <p:spPr bwMode="auto">
          <a:xfrm>
            <a:off x="2263775" y="1174750"/>
            <a:ext cx="68056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Times New Roman" pitchFamily="18" charset="0"/>
                <a:cs typeface="Times New Roman" pitchFamily="18" charset="0"/>
              </a:rPr>
              <a:t>Proclaiming Christ as Lord</a:t>
            </a:r>
          </a:p>
        </p:txBody>
      </p:sp>
      <p:sp>
        <p:nvSpPr>
          <p:cNvPr id="8" name="Rectangle 7"/>
          <p:cNvSpPr>
            <a:spLocks noChangeArrowheads="1"/>
          </p:cNvSpPr>
          <p:nvPr/>
        </p:nvSpPr>
        <p:spPr bwMode="auto">
          <a:xfrm>
            <a:off x="2630488" y="5611813"/>
            <a:ext cx="64389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30BBE7"/>
                </a:solidFill>
                <a:latin typeface="Times New Roman" pitchFamily="18" charset="0"/>
                <a:cs typeface="Times New Roman" pitchFamily="18" charset="0"/>
              </a:rPr>
              <a:t>M</a:t>
            </a:r>
            <a:r>
              <a:rPr lang="en-GB" altLang="en-US" sz="4800" b="1">
                <a:solidFill>
                  <a:srgbClr val="000000"/>
                </a:solidFill>
                <a:latin typeface="Times New Roman" pitchFamily="18" charset="0"/>
                <a:cs typeface="Times New Roman" pitchFamily="18" charset="0"/>
              </a:rPr>
              <a:t>odel godly character?</a:t>
            </a:r>
            <a:endParaRPr lang="en-GB" altLang="en-US" sz="4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2825750" y="261938"/>
            <a:ext cx="6484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How do I fit in this big picture? </a:t>
            </a:r>
            <a:endParaRPr lang="en-GB" altLang="en-US" sz="3600" b="1">
              <a:solidFill>
                <a:srgbClr val="FFFF00"/>
              </a:solidFill>
            </a:endParaRPr>
          </a:p>
        </p:txBody>
      </p:sp>
      <p:pic>
        <p:nvPicPr>
          <p:cNvPr id="6147" name="Picture 11" descr="Image result for theresa 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213" y="1173163"/>
            <a:ext cx="2900362"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3" descr="Image result for world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22363"/>
            <a:ext cx="73152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489075" y="5368925"/>
            <a:ext cx="8783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Francis" pitchFamily="34" charset="0"/>
                <a:cs typeface="Times New Roman" pitchFamily="18" charset="0"/>
              </a:rPr>
              <a:t>Oxford Wycliffe hall theological college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449638" y="1173163"/>
            <a:ext cx="4541837"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57A29"/>
                </a:solidFill>
                <a:latin typeface="Times New Roman" pitchFamily="18" charset="0"/>
                <a:cs typeface="Times New Roman" pitchFamily="18" charset="0"/>
              </a:rPr>
              <a:t>M</a:t>
            </a:r>
            <a:r>
              <a:rPr lang="en-GB" altLang="en-US" sz="4400" b="1">
                <a:solidFill>
                  <a:srgbClr val="000000"/>
                </a:solidFill>
                <a:latin typeface="Times New Roman" pitchFamily="18" charset="0"/>
                <a:cs typeface="Times New Roman" pitchFamily="18" charset="0"/>
              </a:rPr>
              <a:t>ake good work?</a:t>
            </a:r>
            <a:endParaRPr lang="en-GB" altLang="en-US" sz="4400">
              <a:latin typeface="Times New Roman" pitchFamily="18" charset="0"/>
              <a:cs typeface="Times New Roman" pitchFamily="18" charset="0"/>
            </a:endParaRPr>
          </a:p>
        </p:txBody>
      </p:sp>
      <p:sp>
        <p:nvSpPr>
          <p:cNvPr id="8" name="Rectangle 7"/>
          <p:cNvSpPr>
            <a:spLocks noChangeArrowheads="1"/>
          </p:cNvSpPr>
          <p:nvPr/>
        </p:nvSpPr>
        <p:spPr bwMode="auto">
          <a:xfrm>
            <a:off x="2825750" y="261938"/>
            <a:ext cx="6484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How do I fit in this big picture? </a:t>
            </a:r>
            <a:endParaRPr lang="en-GB" altLang="en-US" sz="3600" b="1">
              <a:solidFill>
                <a:srgbClr val="FFFF00"/>
              </a:solidFill>
            </a:endParaRPr>
          </a:p>
        </p:txBody>
      </p:sp>
      <p:sp>
        <p:nvSpPr>
          <p:cNvPr id="10" name="Rectangle 9"/>
          <p:cNvSpPr>
            <a:spLocks noChangeArrowheads="1"/>
          </p:cNvSpPr>
          <p:nvPr/>
        </p:nvSpPr>
        <p:spPr bwMode="auto">
          <a:xfrm>
            <a:off x="811213" y="5773738"/>
            <a:ext cx="10294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chemeClr val="bg1"/>
                </a:solidFill>
                <a:latin typeface="Francis" pitchFamily="34" charset="0"/>
                <a:cs typeface="Times New Roman" pitchFamily="18" charset="0"/>
              </a:rPr>
              <a:t>Let’s read from Colossians 3:17-4:1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3488" y="2530475"/>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utoUpdateAnimBg="0"/>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925513" y="1074738"/>
            <a:ext cx="10382250" cy="563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aseline="30000">
                <a:latin typeface="Franklin Gothic Heavy" pitchFamily="34" charset="0"/>
                <a:cs typeface="Times New Roman" pitchFamily="18" charset="0"/>
              </a:rPr>
              <a:t>17 </a:t>
            </a:r>
            <a:r>
              <a:rPr lang="en-GB" altLang="en-US" sz="3600">
                <a:latin typeface="Franklin Gothic Heavy" pitchFamily="34" charset="0"/>
                <a:cs typeface="Times New Roman" pitchFamily="18" charset="0"/>
              </a:rPr>
              <a:t>And whatever you do in word or deed, </a:t>
            </a:r>
            <a:r>
              <a:rPr lang="en-GB" altLang="en-US" sz="3600" i="1">
                <a:latin typeface="Franklin Gothic Heavy" pitchFamily="34" charset="0"/>
                <a:cs typeface="Times New Roman" pitchFamily="18" charset="0"/>
              </a:rPr>
              <a:t>do</a:t>
            </a:r>
            <a:r>
              <a:rPr lang="en-GB" altLang="en-US" sz="3600">
                <a:latin typeface="Franklin Gothic Heavy" pitchFamily="34" charset="0"/>
                <a:cs typeface="Times New Roman" pitchFamily="18" charset="0"/>
              </a:rPr>
              <a:t> all in the name of the Lord Jesus, giving thanks to God the Father through Him.</a:t>
            </a:r>
          </a:p>
          <a:p>
            <a:pPr eaLnBrk="1" hangingPunct="1">
              <a:lnSpc>
                <a:spcPct val="100000"/>
              </a:lnSpc>
              <a:spcBef>
                <a:spcPct val="0"/>
              </a:spcBef>
              <a:buFontTx/>
              <a:buNone/>
            </a:pPr>
            <a:r>
              <a:rPr lang="en-GB" altLang="en-US" sz="3600" b="1">
                <a:solidFill>
                  <a:srgbClr val="C00000"/>
                </a:solidFill>
                <a:latin typeface="Franklin Gothic Heavy" pitchFamily="34" charset="0"/>
                <a:cs typeface="Times New Roman" pitchFamily="18" charset="0"/>
              </a:rPr>
              <a:t>The Christian Home</a:t>
            </a:r>
          </a:p>
          <a:p>
            <a:pPr algn="just" eaLnBrk="1" hangingPunct="1">
              <a:lnSpc>
                <a:spcPct val="100000"/>
              </a:lnSpc>
              <a:spcBef>
                <a:spcPct val="0"/>
              </a:spcBef>
              <a:buFontTx/>
              <a:buNone/>
            </a:pPr>
            <a:r>
              <a:rPr lang="en-GB" altLang="en-US" sz="3600" baseline="30000">
                <a:latin typeface="Franklin Gothic Heavy" pitchFamily="34" charset="0"/>
                <a:cs typeface="Times New Roman" pitchFamily="18" charset="0"/>
              </a:rPr>
              <a:t>18 </a:t>
            </a:r>
            <a:r>
              <a:rPr lang="en-GB" altLang="en-US" sz="3600">
                <a:latin typeface="Franklin Gothic Heavy" pitchFamily="34" charset="0"/>
                <a:cs typeface="Times New Roman" pitchFamily="18" charset="0"/>
              </a:rPr>
              <a:t>Wives, submit to your own husbands, as is fitting in the Lord. </a:t>
            </a:r>
            <a:r>
              <a:rPr lang="en-GB" altLang="en-US" sz="3600" baseline="30000">
                <a:latin typeface="Franklin Gothic Heavy" pitchFamily="34" charset="0"/>
                <a:cs typeface="Times New Roman" pitchFamily="18" charset="0"/>
              </a:rPr>
              <a:t>19 </a:t>
            </a:r>
            <a:r>
              <a:rPr lang="en-GB" altLang="en-US" sz="3600">
                <a:latin typeface="Franklin Gothic Heavy" pitchFamily="34" charset="0"/>
                <a:cs typeface="Times New Roman" pitchFamily="18" charset="0"/>
              </a:rPr>
              <a:t>Husbands, love your wives and do not be bitter toward them. </a:t>
            </a:r>
            <a:r>
              <a:rPr lang="en-GB" altLang="en-US" sz="3600" baseline="30000">
                <a:latin typeface="Franklin Gothic Heavy" pitchFamily="34" charset="0"/>
                <a:cs typeface="Times New Roman" pitchFamily="18" charset="0"/>
              </a:rPr>
              <a:t>20 </a:t>
            </a:r>
            <a:r>
              <a:rPr lang="en-GB" altLang="en-US" sz="3600">
                <a:latin typeface="Franklin Gothic Heavy" pitchFamily="34" charset="0"/>
                <a:cs typeface="Times New Roman" pitchFamily="18" charset="0"/>
              </a:rPr>
              <a:t>Children, obey your parents in all things, for this is well pleasing to the Lord. </a:t>
            </a:r>
            <a:r>
              <a:rPr lang="en-GB" altLang="en-US" sz="3600" baseline="30000">
                <a:latin typeface="Franklin Gothic Heavy" pitchFamily="34" charset="0"/>
                <a:cs typeface="Times New Roman" pitchFamily="18" charset="0"/>
              </a:rPr>
              <a:t>21 </a:t>
            </a:r>
            <a:r>
              <a:rPr lang="en-GB" altLang="en-US" sz="3600">
                <a:latin typeface="Franklin Gothic Heavy" pitchFamily="34" charset="0"/>
                <a:cs typeface="Times New Roman" pitchFamily="18" charset="0"/>
              </a:rPr>
              <a:t>Fathers, do not provoke your children, lest they become discouraged. </a:t>
            </a:r>
          </a:p>
        </p:txBody>
      </p:sp>
      <p:sp>
        <p:nvSpPr>
          <p:cNvPr id="8195" name="Rectangle 2"/>
          <p:cNvSpPr>
            <a:spLocks noChangeArrowheads="1"/>
          </p:cNvSpPr>
          <p:nvPr/>
        </p:nvSpPr>
        <p:spPr bwMode="auto">
          <a:xfrm>
            <a:off x="2671763" y="160338"/>
            <a:ext cx="7124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Francis" pitchFamily="34" charset="0"/>
                <a:cs typeface="Times New Roman" pitchFamily="18" charset="0"/>
              </a:rPr>
              <a:t>Colossians 3:17-4:1 </a:t>
            </a:r>
            <a:r>
              <a:rPr lang="en-GB" altLang="en-US" sz="4400" b="1" i="1">
                <a:solidFill>
                  <a:srgbClr val="FFFF00"/>
                </a:solidFill>
                <a:latin typeface="Francis" pitchFamily="34" charset="0"/>
                <a:cs typeface="Times New Roman" pitchFamily="18" charset="0"/>
              </a:rPr>
              <a:t>(NKJV)</a:t>
            </a:r>
            <a:endParaRPr lang="en-GB" altLang="en-US" sz="4400" i="1">
              <a:solidFill>
                <a:srgbClr val="FFFF00"/>
              </a:solidFill>
              <a:latin typeface="Franci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17788" y="0"/>
            <a:ext cx="71262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Francis" pitchFamily="34" charset="0"/>
                <a:cs typeface="Times New Roman" pitchFamily="18" charset="0"/>
              </a:rPr>
              <a:t>Colossians 3:17-4:1 </a:t>
            </a:r>
            <a:r>
              <a:rPr lang="en-GB" altLang="en-US" sz="4400" b="1" i="1">
                <a:solidFill>
                  <a:srgbClr val="FFFF00"/>
                </a:solidFill>
                <a:latin typeface="Francis" pitchFamily="34" charset="0"/>
                <a:cs typeface="Times New Roman" pitchFamily="18" charset="0"/>
              </a:rPr>
              <a:t>(NKJV)</a:t>
            </a:r>
            <a:endParaRPr lang="en-GB" altLang="en-US" sz="4400" i="1">
              <a:solidFill>
                <a:srgbClr val="FFFF00"/>
              </a:solidFill>
              <a:latin typeface="Francis" pitchFamily="34" charset="0"/>
            </a:endParaRPr>
          </a:p>
        </p:txBody>
      </p:sp>
      <p:sp>
        <p:nvSpPr>
          <p:cNvPr id="9219" name="Rectangle 4"/>
          <p:cNvSpPr>
            <a:spLocks noChangeArrowheads="1"/>
          </p:cNvSpPr>
          <p:nvPr/>
        </p:nvSpPr>
        <p:spPr bwMode="auto">
          <a:xfrm>
            <a:off x="333375" y="779463"/>
            <a:ext cx="11720513" cy="563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aseline="30000">
                <a:latin typeface="Franklin Gothic Heavy" pitchFamily="34" charset="0"/>
                <a:cs typeface="Times New Roman" pitchFamily="18" charset="0"/>
              </a:rPr>
              <a:t>22 </a:t>
            </a:r>
            <a:r>
              <a:rPr lang="en-GB" altLang="en-US" sz="3600">
                <a:latin typeface="Franklin Gothic Heavy" pitchFamily="34" charset="0"/>
                <a:cs typeface="Times New Roman" pitchFamily="18" charset="0"/>
              </a:rPr>
              <a:t>Bondservants, </a:t>
            </a:r>
            <a:r>
              <a:rPr lang="en-GB" altLang="en-US" sz="3600">
                <a:solidFill>
                  <a:srgbClr val="FF0000"/>
                </a:solidFill>
                <a:latin typeface="Franklin Gothic Heavy" pitchFamily="34" charset="0"/>
                <a:cs typeface="Times New Roman" pitchFamily="18" charset="0"/>
              </a:rPr>
              <a:t>obey</a:t>
            </a:r>
            <a:r>
              <a:rPr lang="en-GB" altLang="en-US" sz="3600">
                <a:latin typeface="Franklin Gothic Heavy" pitchFamily="34" charset="0"/>
                <a:cs typeface="Times New Roman" pitchFamily="18" charset="0"/>
              </a:rPr>
              <a:t> in all things your masters according to the flesh, not with eye service, as men-pleasers, but in sincerity of heart, fearing God. </a:t>
            </a:r>
            <a:r>
              <a:rPr lang="en-GB" altLang="en-US" sz="3600" baseline="30000">
                <a:latin typeface="Franklin Gothic Heavy" pitchFamily="34" charset="0"/>
                <a:cs typeface="Times New Roman" pitchFamily="18" charset="0"/>
              </a:rPr>
              <a:t>23 </a:t>
            </a:r>
            <a:r>
              <a:rPr lang="en-GB" altLang="en-US" sz="3600">
                <a:latin typeface="Franklin Gothic Heavy" pitchFamily="34" charset="0"/>
                <a:cs typeface="Times New Roman" pitchFamily="18" charset="0"/>
              </a:rPr>
              <a:t>And whatever you do, do it heartily, as to the Lord and not to men, </a:t>
            </a:r>
            <a:r>
              <a:rPr lang="en-GB" altLang="en-US" sz="3600" baseline="30000">
                <a:latin typeface="Franklin Gothic Heavy" pitchFamily="34" charset="0"/>
                <a:cs typeface="Times New Roman" pitchFamily="18" charset="0"/>
              </a:rPr>
              <a:t>24 </a:t>
            </a:r>
            <a:r>
              <a:rPr lang="en-GB" altLang="en-US" sz="3600">
                <a:latin typeface="Franklin Gothic Heavy" pitchFamily="34" charset="0"/>
                <a:cs typeface="Times New Roman" pitchFamily="18" charset="0"/>
              </a:rPr>
              <a:t>knowing that from the Lord you will receive the reward of the inheritance; for you serve the Lord Christ. </a:t>
            </a:r>
            <a:r>
              <a:rPr lang="en-GB" altLang="en-US" sz="3600" baseline="30000">
                <a:latin typeface="Franklin Gothic Heavy" pitchFamily="34" charset="0"/>
                <a:cs typeface="Times New Roman" pitchFamily="18" charset="0"/>
              </a:rPr>
              <a:t>25 </a:t>
            </a:r>
            <a:r>
              <a:rPr lang="en-GB" altLang="en-US" sz="3600">
                <a:latin typeface="Franklin Gothic Heavy" pitchFamily="34" charset="0"/>
                <a:cs typeface="Times New Roman" pitchFamily="18" charset="0"/>
              </a:rPr>
              <a:t>But he who does wrong will be repaid for what he has done, and there is no partiality. </a:t>
            </a:r>
          </a:p>
          <a:p>
            <a:pPr algn="just" eaLnBrk="1" hangingPunct="1">
              <a:lnSpc>
                <a:spcPct val="100000"/>
              </a:lnSpc>
              <a:spcBef>
                <a:spcPct val="0"/>
              </a:spcBef>
              <a:buFontTx/>
              <a:buNone/>
            </a:pPr>
            <a:r>
              <a:rPr lang="en-GB" altLang="en-US" sz="3600">
                <a:latin typeface="Franklin Gothic Heavy" pitchFamily="34" charset="0"/>
                <a:cs typeface="Times New Roman" pitchFamily="18" charset="0"/>
              </a:rPr>
              <a:t>Masters, give your bondservants what is just and fair, knowing that you also have a Master in heaven.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41350" y="950913"/>
            <a:ext cx="3495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chemeClr val="bg1"/>
                </a:solidFill>
                <a:latin typeface="Times New Roman" pitchFamily="18" charset="0"/>
                <a:cs typeface="Times New Roman" pitchFamily="18" charset="0"/>
              </a:rPr>
              <a:t>Let’s pray…</a:t>
            </a:r>
            <a:endParaRPr lang="en-GB" altLang="en-US" sz="48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968</Words>
  <Application>Microsoft Office PowerPoint</Application>
  <PresentationFormat>Custom</PresentationFormat>
  <Paragraphs>74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45</cp:revision>
  <dcterms:created xsi:type="dcterms:W3CDTF">2017-01-28T10:28:53Z</dcterms:created>
  <dcterms:modified xsi:type="dcterms:W3CDTF">2017-05-19T09:58:29Z</dcterms:modified>
</cp:coreProperties>
</file>