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Superclarendon"/>
          <a:ea typeface="Superclarendon"/>
          <a:cs typeface="Superclarendon"/>
        </a:font>
        <a:srgbClr val="000000"/>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CAE6E8"/>
          </a:solidFill>
        </a:fill>
      </a:tcStyle>
    </a:wholeTbl>
    <a:band2H>
      <a:tcTxStyle/>
      <a:tcStyle>
        <a:tcBdr/>
        <a:fill>
          <a:solidFill>
            <a:srgbClr val="E6F3F4"/>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1"/>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381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1"/>
          </a:solid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381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1"/>
          </a:solidFill>
        </a:fill>
      </a:tcStyle>
    </a:firstRow>
  </a:tblStyle>
  <a:tblStyle styleId="{C7B018BB-80A7-4F77-B60F-C8B233D01FF8}" styleName="">
    <a:tblBg/>
    <a:wholeTbl>
      <a:tcTxStyle b="on" i="off">
        <a:font>
          <a:latin typeface="Superclarendon"/>
          <a:ea typeface="Superclarendon"/>
          <a:cs typeface="Superclarendon"/>
        </a:font>
        <a:srgbClr val="000000"/>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F5E0CB"/>
          </a:solidFill>
        </a:fill>
      </a:tcStyle>
    </a:wholeTbl>
    <a:band2H>
      <a:tcTxStyle/>
      <a:tcStyle>
        <a:tcBdr/>
        <a:fill>
          <a:solidFill>
            <a:srgbClr val="FAF0E7"/>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3"/>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381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3"/>
          </a:solid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381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3"/>
          </a:solidFill>
        </a:fill>
      </a:tcStyle>
    </a:firstRow>
  </a:tblStyle>
  <a:tblStyle styleId="{EEE7283C-3CF3-47DC-8721-378D4A62B228}" styleName="">
    <a:tblBg/>
    <a:wholeTbl>
      <a:tcTxStyle b="on" i="off">
        <a:font>
          <a:latin typeface="Superclarendon"/>
          <a:ea typeface="Superclarendon"/>
          <a:cs typeface="Superclarendon"/>
        </a:font>
        <a:srgbClr val="000000"/>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D6D0DA"/>
          </a:solidFill>
        </a:fill>
      </a:tcStyle>
    </a:wholeTbl>
    <a:band2H>
      <a:tcTxStyle/>
      <a:tcStyle>
        <a:tcBdr/>
        <a:fill>
          <a:solidFill>
            <a:srgbClr val="EBE9ED"/>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6"/>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381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6"/>
          </a:solid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381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6"/>
          </a:solidFill>
        </a:fill>
      </a:tcStyle>
    </a:firstRow>
  </a:tblStyle>
  <a:tblStyle styleId="{CF821DB8-F4EB-4A41-A1BA-3FCAFE7338EE}" styleName="">
    <a:tblBg/>
    <a:wholeTbl>
      <a:tcTxStyle b="on" i="off">
        <a:font>
          <a:latin typeface="Superclarendon"/>
          <a:ea typeface="Superclarendon"/>
          <a:cs typeface="Superclarendo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EEEEEE"/>
          </a:solidFill>
        </a:fill>
      </a:tcStyle>
    </a:band2H>
    <a:firstCol>
      <a:tcTxStyle b="on" i="off">
        <a:font>
          <a:latin typeface="Superclarendon"/>
          <a:ea typeface="Superclarendon"/>
          <a:cs typeface="Superclarendon"/>
        </a:font>
        <a:srgbClr val="EEEEE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uperclarendon"/>
          <a:ea typeface="Superclarendon"/>
          <a:cs typeface="Superclarendo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EEEEE"/>
          </a:solidFill>
        </a:fill>
      </a:tcStyle>
    </a:lastRow>
    <a:firstRow>
      <a:tcTxStyle b="on" i="off">
        <a:font>
          <a:latin typeface="Superclarendon"/>
          <a:ea typeface="Superclarendon"/>
          <a:cs typeface="Superclarendon"/>
        </a:font>
        <a:srgbClr val="EEEEEE"/>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Superclarendon"/>
          <a:ea typeface="Superclarendon"/>
          <a:cs typeface="Superclarendon"/>
        </a:font>
        <a:srgbClr val="000000"/>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000000"/>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381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000000"/>
          </a:solid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381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000000"/>
          </a:solidFill>
        </a:fill>
      </a:tcStyle>
    </a:firstRow>
  </a:tblStyle>
  <a:tblStyle styleId="{2708684C-4D16-4618-839F-0558EEFCDFE6}" styleName="">
    <a:tblBg/>
    <a:wholeTb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EEEEEE">
              <a:alpha val="20000"/>
            </a:srgbClr>
          </a:solidFill>
        </a:fill>
      </a:tcStyle>
    </a:wholeTbl>
    <a:band2H>
      <a:tcTxStyle/>
      <a:tcStyle>
        <a:tcBdr/>
        <a:fill>
          <a:solidFill>
            <a:srgbClr val="FFFFFF"/>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EEEEEE">
              <a:alpha val="20000"/>
            </a:srgbClr>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508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no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254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6" d="100"/>
          <a:sy n="46" d="100"/>
        </p:scale>
        <p:origin x="-360" y="-11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7299701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What does the bible say about fatherless? It is evident that God has a heart for the fatherless as he </a:t>
            </a:r>
          </a:p>
          <a:p>
            <a:endParaRPr/>
          </a:p>
          <a:p>
            <a:r>
              <a:t>Fatherless is evidence that when we don’t function in the way that God designed us to, if we don’t do family the way he advices us to, there are negative consequences.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These are the characteristics of God and he operates in these ways, he fathers in these ways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Being made in the image of God isn’t about physically ‘looking like’ him. It’s about reflecting his characteristics. The Bible says that God is loving, forgiving, creative, caring and so much more. I believe this gives us a glimpse of what it means to be created in his image. He intended for us to be loving, forgiving, creative, caring and so much more too! I believe he created each one of us for a purpose.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Whatever circumstance you have come from. Whatever your family looks like, you are not separated from Gods love.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t>I once saw a Childs prayer asking God “do you like me” </a:t>
            </a:r>
          </a:p>
          <a:p>
            <a:r>
              <a:t>Does God like you?</a:t>
            </a:r>
          </a:p>
          <a:p>
            <a:r>
              <a:t>For the fatherless who have been rejected or neglected by their own dads it may be difficult to not view God that way…</a:t>
            </a:r>
          </a:p>
          <a:p>
            <a:endParaRPr/>
          </a:p>
          <a:p>
            <a:r>
              <a:t>It is important to know the truth about who God is. And then the truth about who we are because we have been created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Britain is facing a “crisis of fatherlessness” in which almost half of all children born today will not be living with both parents by the time they are 15, </a:t>
            </a:r>
          </a:p>
          <a:p>
            <a:r>
              <a:t>2015- 33% identified as being from a broken home</a:t>
            </a:r>
          </a:p>
          <a:p>
            <a:r>
              <a:t>2016- 54% identified as being from a broken home</a:t>
            </a:r>
          </a:p>
          <a:p>
            <a:r>
              <a:t>2018- 53% identified as being from a broken home</a:t>
            </a:r>
          </a:p>
          <a:p>
            <a:r>
              <a:t>They understand the need for both parents and they are hurt by their experience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John sowers says “Fatherless creates an appetite in the soul that demand fulfilment”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My dad</a:t>
            </a:r>
          </a:p>
          <a:p>
            <a:r>
              <a:t>Picking up story</a:t>
            </a:r>
          </a:p>
          <a:p>
            <a:r>
              <a:t>Dad in prison story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I have been looking for my father since I was ten years old.</a:t>
            </a:r>
          </a:p>
          <a:p>
            <a:endParaRPr/>
          </a:p>
          <a:p>
            <a:r>
              <a:t>My mom was 17 years old and still at school when she fell pregnant with me. I grew up with my mother and grandmother. I had the phone number for him written on a folded piece of paper, which I used to keep on me in the pocket of my school uniform every day of my life.</a:t>
            </a:r>
          </a:p>
          <a:p>
            <a:r>
              <a:t>I saw him for the first time face to face when I was eight years old. My mom and I bumped into him at a shop where we lived. He had always been there. I saw then I am the splitting image of my dad. There is no way he did not know I was his child.</a:t>
            </a:r>
          </a:p>
          <a:p>
            <a:endParaRPr/>
          </a:p>
          <a:p>
            <a:r>
              <a:t>In grade four I tried to call him for the first time. When he picked up the phone I told him who I was. I asked him how he is doing. He replied: “Hi, I’m fine. Bye.”</a:t>
            </a:r>
          </a:p>
          <a:p>
            <a:r>
              <a:t>And put the phone down.</a:t>
            </a:r>
          </a:p>
          <a:p>
            <a:endParaRPr/>
          </a:p>
          <a:p>
            <a:r>
              <a:t>When I got home my mom asked me whether I had called my father that day. I told her I did. She said she thought as much because he paid money into her account.</a:t>
            </a:r>
          </a:p>
          <a:p>
            <a:r>
              <a:t>But I never wanted his money. I just wanted to talk to him. I wanted to hear his voice.</a:t>
            </a:r>
          </a:p>
          <a:p>
            <a:endParaRPr/>
          </a:p>
          <a:p>
            <a:r>
              <a:t>One day, once I finished school and started working in Cape Town, I called him again. I wanted to tell him I managed to get a decent job. I was about to turn 21 years and I wanted to invite him. “I’m not in South Africa,” is all he said before putting the phone down. I was devastated.</a:t>
            </a:r>
          </a:p>
          <a:p>
            <a:endParaRPr/>
          </a:p>
          <a:p>
            <a:r>
              <a:t>Over the years on Fathers' Day, or when I celebrated Christmas, I’d disappear into the bathroom. I would go on my knees and ask God to please send a message to my father that I was thinking about him. To this day he is on my mind 24 hours a day. I don’t know why that is. I don’t know why he can’t just say yes once.</a:t>
            </a:r>
          </a:p>
          <a:p>
            <a:endParaRPr/>
          </a:p>
          <a:p>
            <a:r>
              <a:t>I see on Facebook he is happy with his second wife and he takes her and their dogs on holiday.</a:t>
            </a:r>
          </a:p>
          <a:p>
            <a:endParaRPr/>
          </a:p>
          <a:p>
            <a:r>
              <a:t>If only I could ask him a few questions: How did he meet my mother? I never asked her much because I can see in her face it hurts too much. I only have one dream and that is to get to know him, to know where he comes from, his interests.</a:t>
            </a:r>
          </a:p>
          <a:p>
            <a:endParaRPr/>
          </a:p>
          <a:p>
            <a:r>
              <a:t>After 25 years I still feel he is hiding me. My son is now two years and nine months old. He has never met his grandfather.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Who is father God? This is what he says about himself.</a:t>
            </a:r>
          </a:p>
          <a:p>
            <a:endParaRPr/>
          </a:p>
          <a:p>
            <a:r>
              <a:t>God says he is loving…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t>God does not reject those who turn to him</a:t>
            </a:r>
          </a:p>
          <a:p>
            <a:endParaRPr/>
          </a:p>
          <a:p>
            <a:r>
              <a:t>The prodigal son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t>"My dad died suddenly when I was 7 years old. I found out a few years later that he had actually taken his own life. I guess in some ways it was a double shock, and that brings up a whole lot of new questions: did it have anything to do with me? Didn’t he love us enough to stay around? The older I’ve become the more I understood some of the reasons, the main one is depression, which is a very toxic affliction that pollutes a persons outlook, even the good things. </a:t>
            </a:r>
          </a:p>
          <a:p>
            <a:r>
              <a:t>My mum remarried, and things took a turn for the worst- that guy abused our trust as a family, and things stayed very rocky for a few years.</a:t>
            </a:r>
          </a:p>
          <a:p>
            <a:r>
              <a:t>There were deffinetly a few years of pain and struggle there in my childhood and early teenage years- but to be truthful I never felt fatherless. I think it had a lot to do with God being true to his word. Scripture tells us that he is a father to the fatherless, and I knew a massive measure of that as I grew up. In fact, so many of the painful things in my childhood , by his grace, propelled me toward God and not away from him. I would go so far as to say that these times of turmoil were were actually the things that solidified my walk with God and made me want to walk and talk with him. Throughout that whole season, somehow, I had a very real sense of God being my father- and very strong and compassionate one at that.”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Lower rates in teen pregnancy, suicide and gang involvement </a:t>
            </a:r>
          </a:p>
          <a:p>
            <a:endParaRPr/>
          </a:p>
          <a:p>
            <a:r>
              <a:t>Matt redman also said “The other thing that really helped me was seeing God provide many great mentor figures along the way- all throughout my teen years and beyond. In 1 corinthians 4.15 Paul comments that the corinthians have had many teachers in Christ- but not many fathers. I am grateful that this has never been my experience. Though I grew up without a father I was blessed with abundance of older guys who invested in my life with words of encouragement and direction, and they set an example for me in the faith.”</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943100"/>
            <a:ext cx="10464800" cy="2997200"/>
          </a:xfrm>
          <a:prstGeom prst="rect">
            <a:avLst/>
          </a:prstGeom>
        </p:spPr>
        <p:txBody>
          <a:bodyPr anchor="b"/>
          <a:lstStyle>
            <a:lvl1pPr>
              <a:defRPr sz="6400" spc="-128"/>
            </a:lvl1pPr>
          </a:lstStyle>
          <a:p>
            <a:r>
              <a:t>Title Text</a:t>
            </a:r>
          </a:p>
        </p:txBody>
      </p:sp>
      <p:sp>
        <p:nvSpPr>
          <p:cNvPr id="12" name="Body Level One…"/>
          <p:cNvSpPr txBox="1">
            <a:spLocks noGrp="1"/>
          </p:cNvSpPr>
          <p:nvPr>
            <p:ph type="body" sz="quarter" idx="1"/>
          </p:nvPr>
        </p:nvSpPr>
        <p:spPr>
          <a:xfrm>
            <a:off x="1270000" y="5029200"/>
            <a:ext cx="10464800" cy="218440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05296" y="9017050"/>
            <a:ext cx="406909" cy="380900"/>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 name="Body Level One…"/>
          <p:cNvSpPr txBox="1">
            <a:spLocks noGrp="1"/>
          </p:cNvSpPr>
          <p:nvPr>
            <p:ph type="body" sz="quarter" idx="1"/>
          </p:nvPr>
        </p:nvSpPr>
        <p:spPr>
          <a:xfrm>
            <a:off x="1270000" y="6362700"/>
            <a:ext cx="10464800" cy="647700"/>
          </a:xfrm>
          <a:prstGeom prst="rect">
            <a:avLst/>
          </a:prstGeom>
        </p:spPr>
        <p:txBody>
          <a:bodyPr anchor="t"/>
          <a:lstStyle>
            <a:lvl1pPr marL="0" indent="0" algn="ctr">
              <a:spcBef>
                <a:spcPts val="1200"/>
              </a:spcBef>
              <a:buSzTx/>
              <a:buNone/>
              <a:defRPr sz="3600">
                <a:solidFill>
                  <a:srgbClr val="222222"/>
                </a:solidFill>
              </a:defRPr>
            </a:lvl1pPr>
            <a:lvl2pPr marL="1281205" indent="-658905" algn="ctr">
              <a:spcBef>
                <a:spcPts val="1200"/>
              </a:spcBef>
              <a:buBlip>
                <a:blip r:embed="rId3"/>
              </a:buBlip>
              <a:defRPr sz="3600">
                <a:solidFill>
                  <a:srgbClr val="222222"/>
                </a:solidFill>
              </a:defRPr>
            </a:lvl2pPr>
            <a:lvl3pPr marL="1903505" indent="-658905" algn="ctr">
              <a:spcBef>
                <a:spcPts val="1200"/>
              </a:spcBef>
              <a:buBlip>
                <a:blip r:embed="rId3"/>
              </a:buBlip>
              <a:defRPr sz="3600">
                <a:solidFill>
                  <a:srgbClr val="222222"/>
                </a:solidFill>
              </a:defRPr>
            </a:lvl3pPr>
            <a:lvl4pPr marL="2525805" indent="-658905" algn="ctr">
              <a:spcBef>
                <a:spcPts val="1200"/>
              </a:spcBef>
              <a:buBlip>
                <a:blip r:embed="rId3"/>
              </a:buBlip>
              <a:defRPr sz="3600">
                <a:solidFill>
                  <a:srgbClr val="222222"/>
                </a:solidFill>
              </a:defRPr>
            </a:lvl4pPr>
            <a:lvl5pPr marL="3148105" indent="-658905" algn="ctr">
              <a:spcBef>
                <a:spcPts val="1200"/>
              </a:spcBef>
              <a:buBlip>
                <a:blip r:embed="rId3"/>
              </a:buBlip>
              <a:defRPr sz="3600">
                <a:solidFill>
                  <a:srgbClr val="222222"/>
                </a:solidFill>
              </a:defRPr>
            </a:lvl5pPr>
          </a:lstStyle>
          <a:p>
            <a:r>
              <a:t>Body Level One</a:t>
            </a:r>
          </a:p>
          <a:p>
            <a:pPr lvl="1"/>
            <a:r>
              <a:t>Body Level Two</a:t>
            </a:r>
          </a:p>
          <a:p>
            <a:pPr lvl="2"/>
            <a:r>
              <a:t>Body Level Three</a:t>
            </a:r>
          </a:p>
          <a:p>
            <a:pPr lvl="3"/>
            <a:r>
              <a:t>Body Level Four</a:t>
            </a:r>
          </a:p>
          <a:p>
            <a:pPr lvl="4"/>
            <a:r>
              <a:t>Body Level Five</a:t>
            </a:r>
          </a:p>
        </p:txBody>
      </p:sp>
      <p:sp>
        <p:nvSpPr>
          <p:cNvPr id="99" name="“Type a quote here.”"/>
          <p:cNvSpPr txBox="1">
            <a:spLocks noGrp="1"/>
          </p:cNvSpPr>
          <p:nvPr>
            <p:ph type="body" sz="quarter" idx="13"/>
          </p:nvPr>
        </p:nvSpPr>
        <p:spPr>
          <a:xfrm>
            <a:off x="1270000" y="4241798"/>
            <a:ext cx="10464800" cy="736602"/>
          </a:xfrm>
          <a:prstGeom prst="rect">
            <a:avLst/>
          </a:prstGeom>
        </p:spPr>
        <p:txBody>
          <a:bodyPr/>
          <a:lstStyle/>
          <a:p>
            <a:pPr marL="0" indent="0" algn="ctr">
              <a:lnSpc>
                <a:spcPct val="120000"/>
              </a:lnSpc>
              <a:buSzTx/>
              <a:buNone/>
              <a:defRPr sz="4200" b="1" spc="-200">
                <a:latin typeface="Superclarendon"/>
                <a:ea typeface="Superclarendon"/>
                <a:cs typeface="Superclarendon"/>
                <a:sym typeface="Superclarendon"/>
              </a:defRPr>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7" name="157588660_2880x1920.jpe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 name="Line" descr="Line"/>
          <p:cNvPicPr>
            <a:picLocks noChangeAspect="1"/>
          </p:cNvPicPr>
          <p:nvPr/>
        </p:nvPicPr>
        <p:blipFill>
          <a:blip r:embed="rId3">
            <a:extLst/>
          </a:blip>
          <a:stretch>
            <a:fillRect/>
          </a:stretch>
        </p:blipFill>
        <p:spPr>
          <a:xfrm>
            <a:off x="4734473" y="8193633"/>
            <a:ext cx="3457772" cy="71844"/>
          </a:xfrm>
          <a:prstGeom prst="rect">
            <a:avLst/>
          </a:prstGeom>
          <a:ln w="12700">
            <a:miter lim="400000"/>
          </a:ln>
        </p:spPr>
      </p:pic>
      <p:sp>
        <p:nvSpPr>
          <p:cNvPr id="21" name="157588660_2880x1920.jpeg"/>
          <p:cNvSpPr>
            <a:spLocks noGrp="1"/>
          </p:cNvSpPr>
          <p:nvPr>
            <p:ph type="pic" idx="13"/>
          </p:nvPr>
        </p:nvSpPr>
        <p:spPr>
          <a:xfrm>
            <a:off x="387350" y="400050"/>
            <a:ext cx="12217400" cy="6267287"/>
          </a:xfrm>
          <a:prstGeom prst="rect">
            <a:avLst/>
          </a:prstGeom>
        </p:spPr>
        <p:txBody>
          <a:bodyPr lIns="91439" tIns="45719" rIns="91439" bIns="45719" anchor="t">
            <a:noAutofit/>
          </a:bodyPr>
          <a:lstStyle/>
          <a:p>
            <a:endParaRPr/>
          </a:p>
        </p:txBody>
      </p:sp>
      <p:sp>
        <p:nvSpPr>
          <p:cNvPr id="22" name="Title Text"/>
          <p:cNvSpPr txBox="1">
            <a:spLocks noGrp="1"/>
          </p:cNvSpPr>
          <p:nvPr>
            <p:ph type="title"/>
          </p:nvPr>
        </p:nvSpPr>
        <p:spPr>
          <a:xfrm>
            <a:off x="635000" y="6845300"/>
            <a:ext cx="11734800" cy="1219200"/>
          </a:xfrm>
          <a:prstGeom prst="rect">
            <a:avLst/>
          </a:prstGeom>
        </p:spPr>
        <p:txBody>
          <a:bodyPr anchor="b"/>
          <a:lstStyle>
            <a:lvl1pPr>
              <a:defRPr sz="6400" spc="-128"/>
            </a:lvl1pPr>
          </a:lstStyle>
          <a:p>
            <a:r>
              <a:t>Title Text</a:t>
            </a:r>
          </a:p>
        </p:txBody>
      </p:sp>
      <p:sp>
        <p:nvSpPr>
          <p:cNvPr id="23" name="Body Level One…"/>
          <p:cNvSpPr txBox="1">
            <a:spLocks noGrp="1"/>
          </p:cNvSpPr>
          <p:nvPr>
            <p:ph type="body" sz="quarter" idx="1"/>
          </p:nvPr>
        </p:nvSpPr>
        <p:spPr>
          <a:xfrm>
            <a:off x="635000" y="8318500"/>
            <a:ext cx="11734800" cy="87630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270000" y="3505200"/>
            <a:ext cx="10464800" cy="2730500"/>
          </a:xfrm>
          <a:prstGeom prst="rect">
            <a:avLst/>
          </a:prstGeom>
        </p:spPr>
        <p:txBody>
          <a:bodyPr/>
          <a:lstStyle>
            <a:lvl1pPr>
              <a:defRPr sz="6400" spc="-128"/>
            </a:lvl1p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9" name="Line" descr="Line"/>
          <p:cNvPicPr>
            <a:picLocks noChangeAspect="1"/>
          </p:cNvPicPr>
          <p:nvPr/>
        </p:nvPicPr>
        <p:blipFill>
          <a:blip r:embed="rId3">
            <a:extLst/>
          </a:blip>
          <a:stretch>
            <a:fillRect/>
          </a:stretch>
        </p:blipFill>
        <p:spPr>
          <a:xfrm>
            <a:off x="1286046" y="5082128"/>
            <a:ext cx="4512626" cy="71849"/>
          </a:xfrm>
          <a:prstGeom prst="rect">
            <a:avLst/>
          </a:prstGeom>
          <a:ln w="12700">
            <a:miter lim="400000"/>
          </a:ln>
        </p:spPr>
      </p:pic>
      <p:sp>
        <p:nvSpPr>
          <p:cNvPr id="40" name="Image"/>
          <p:cNvSpPr>
            <a:spLocks noGrp="1"/>
          </p:cNvSpPr>
          <p:nvPr>
            <p:ph type="pic" sz="half" idx="13"/>
          </p:nvPr>
        </p:nvSpPr>
        <p:spPr>
          <a:xfrm>
            <a:off x="6807200" y="762000"/>
            <a:ext cx="5334000" cy="8229600"/>
          </a:xfrm>
          <a:prstGeom prst="rect">
            <a:avLst/>
          </a:prstGeom>
        </p:spPr>
        <p:txBody>
          <a:bodyPr lIns="91439" tIns="45719" rIns="91439" bIns="45719" anchor="t">
            <a:noAutofit/>
          </a:bodyPr>
          <a:lstStyle/>
          <a:p>
            <a:endParaRPr/>
          </a:p>
        </p:txBody>
      </p:sp>
      <p:sp>
        <p:nvSpPr>
          <p:cNvPr id="41" name="Title Text"/>
          <p:cNvSpPr txBox="1">
            <a:spLocks noGrp="1"/>
          </p:cNvSpPr>
          <p:nvPr>
            <p:ph type="title"/>
          </p:nvPr>
        </p:nvSpPr>
        <p:spPr>
          <a:xfrm>
            <a:off x="762000" y="774700"/>
            <a:ext cx="5588000" cy="4102100"/>
          </a:xfrm>
          <a:prstGeom prst="rect">
            <a:avLst/>
          </a:prstGeom>
        </p:spPr>
        <p:txBody>
          <a:bodyPr anchor="b"/>
          <a:lstStyle/>
          <a:p>
            <a:r>
              <a:t>Title Text</a:t>
            </a:r>
          </a:p>
        </p:txBody>
      </p:sp>
      <p:sp>
        <p:nvSpPr>
          <p:cNvPr id="42" name="Body Level One…"/>
          <p:cNvSpPr txBox="1">
            <a:spLocks noGrp="1"/>
          </p:cNvSpPr>
          <p:nvPr>
            <p:ph type="body" sz="quarter" idx="1"/>
          </p:nvPr>
        </p:nvSpPr>
        <p:spPr>
          <a:xfrm>
            <a:off x="762000" y="5372100"/>
            <a:ext cx="5588000" cy="361950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pic>
        <p:nvPicPr>
          <p:cNvPr id="50" name="Line" descr="Line"/>
          <p:cNvPicPr>
            <a:picLocks noChangeAspect="1"/>
          </p:cNvPicPr>
          <p:nvPr/>
        </p:nvPicPr>
        <p:blipFill>
          <a:blip r:embed="rId2">
            <a:extLst/>
          </a:blip>
          <a:stretch>
            <a:fillRect/>
          </a:stretch>
        </p:blipFill>
        <p:spPr>
          <a:xfrm>
            <a:off x="1060082" y="2732633"/>
            <a:ext cx="10908153" cy="71906"/>
          </a:xfrm>
          <a:prstGeom prst="rect">
            <a:avLst/>
          </a:prstGeom>
          <a:ln w="12700">
            <a:miter lim="400000"/>
          </a:ln>
        </p:spPr>
      </p:pic>
      <p:sp>
        <p:nvSpPr>
          <p:cNvPr id="51" name="Title Text"/>
          <p:cNvSpPr txBox="1">
            <a:spLocks noGrp="1"/>
          </p:cNvSpPr>
          <p:nvPr>
            <p:ph type="title"/>
          </p:nvPr>
        </p:nvSpPr>
        <p:spPr>
          <a:xfrm>
            <a:off x="1270000" y="698500"/>
            <a:ext cx="10464800" cy="1905000"/>
          </a:xfrm>
          <a:prstGeom prst="rect">
            <a:avLst/>
          </a:prstGeom>
        </p:spPr>
        <p:txBody>
          <a:body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59" name="Line" descr="Line"/>
          <p:cNvPicPr>
            <a:picLocks noChangeAspect="1"/>
          </p:cNvPicPr>
          <p:nvPr/>
        </p:nvPicPr>
        <p:blipFill>
          <a:blip r:embed="rId2">
            <a:extLst/>
          </a:blip>
          <a:stretch>
            <a:fillRect/>
          </a:stretch>
        </p:blipFill>
        <p:spPr>
          <a:xfrm>
            <a:off x="1060082" y="2732633"/>
            <a:ext cx="10908153" cy="71906"/>
          </a:xfrm>
          <a:prstGeom prst="rect">
            <a:avLst/>
          </a:prstGeom>
          <a:ln w="12700">
            <a:miter lim="400000"/>
          </a:ln>
        </p:spPr>
      </p:pic>
      <p:sp>
        <p:nvSpPr>
          <p:cNvPr id="60" name="Title Text"/>
          <p:cNvSpPr txBox="1">
            <a:spLocks noGrp="1"/>
          </p:cNvSpPr>
          <p:nvPr>
            <p:ph type="title"/>
          </p:nvPr>
        </p:nvSpPr>
        <p:spPr>
          <a:xfrm>
            <a:off x="1270000" y="698500"/>
            <a:ext cx="10464800" cy="1905000"/>
          </a:xfrm>
          <a:prstGeom prst="rect">
            <a:avLst/>
          </a:prstGeom>
        </p:spPr>
        <p:txBody>
          <a:bodyPr/>
          <a:lstStyle/>
          <a:p>
            <a:r>
              <a:t>Title Text</a:t>
            </a:r>
          </a:p>
        </p:txBody>
      </p:sp>
      <p:sp>
        <p:nvSpPr>
          <p:cNvPr id="61" name="Body Level One…"/>
          <p:cNvSpPr txBox="1">
            <a:spLocks noGrp="1"/>
          </p:cNvSpPr>
          <p:nvPr>
            <p:ph type="body" idx="1"/>
          </p:nvPr>
        </p:nvSpPr>
        <p:spPr>
          <a:xfrm>
            <a:off x="1270000" y="3263900"/>
            <a:ext cx="104648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69" name="Line" descr="Line"/>
          <p:cNvPicPr>
            <a:picLocks noChangeAspect="1"/>
          </p:cNvPicPr>
          <p:nvPr/>
        </p:nvPicPr>
        <p:blipFill>
          <a:blip r:embed="rId2">
            <a:extLst/>
          </a:blip>
          <a:stretch>
            <a:fillRect/>
          </a:stretch>
        </p:blipFill>
        <p:spPr>
          <a:xfrm>
            <a:off x="1060082" y="2732633"/>
            <a:ext cx="10908153" cy="71906"/>
          </a:xfrm>
          <a:prstGeom prst="rect">
            <a:avLst/>
          </a:prstGeom>
          <a:ln w="12700">
            <a:miter lim="400000"/>
          </a:ln>
        </p:spPr>
      </p:pic>
      <p:sp>
        <p:nvSpPr>
          <p:cNvPr id="70" name="Image"/>
          <p:cNvSpPr>
            <a:spLocks noGrp="1"/>
          </p:cNvSpPr>
          <p:nvPr>
            <p:ph type="pic" sz="half" idx="13"/>
          </p:nvPr>
        </p:nvSpPr>
        <p:spPr>
          <a:xfrm>
            <a:off x="1181100" y="3380452"/>
            <a:ext cx="5461000" cy="5308602"/>
          </a:xfrm>
          <a:prstGeom prst="rect">
            <a:avLst/>
          </a:prstGeom>
        </p:spPr>
        <p:txBody>
          <a:bodyPr lIns="91439" tIns="45719" rIns="91439" bIns="45719" anchor="t">
            <a:noAutofit/>
          </a:bodyPr>
          <a:lstStyle/>
          <a:p>
            <a:endParaRPr/>
          </a:p>
        </p:txBody>
      </p:sp>
      <p:sp>
        <p:nvSpPr>
          <p:cNvPr id="71" name="Title Text"/>
          <p:cNvSpPr txBox="1">
            <a:spLocks noGrp="1"/>
          </p:cNvSpPr>
          <p:nvPr>
            <p:ph type="title"/>
          </p:nvPr>
        </p:nvSpPr>
        <p:spPr>
          <a:xfrm>
            <a:off x="1270000" y="698500"/>
            <a:ext cx="10464800" cy="1905000"/>
          </a:xfrm>
          <a:prstGeom prst="rect">
            <a:avLst/>
          </a:prstGeom>
        </p:spPr>
        <p:txBody>
          <a:bodyPr/>
          <a:lstStyle/>
          <a:p>
            <a:r>
              <a:t>Title Text</a:t>
            </a:r>
          </a:p>
        </p:txBody>
      </p:sp>
      <p:sp>
        <p:nvSpPr>
          <p:cNvPr id="72" name="Body Level One…"/>
          <p:cNvSpPr txBox="1">
            <a:spLocks noGrp="1"/>
          </p:cNvSpPr>
          <p:nvPr>
            <p:ph type="body" sz="half" idx="1"/>
          </p:nvPr>
        </p:nvSpPr>
        <p:spPr>
          <a:xfrm>
            <a:off x="7200900" y="3340100"/>
            <a:ext cx="4826000" cy="5384800"/>
          </a:xfrm>
          <a:prstGeom prst="rect">
            <a:avLst/>
          </a:prstGeom>
        </p:spPr>
        <p:txBody>
          <a:bodyPr/>
          <a:lstStyle>
            <a:lvl1pPr marL="457200" indent="-457200">
              <a:spcBef>
                <a:spcPts val="3000"/>
              </a:spcBef>
              <a:buBlip>
                <a:blip r:embed="rId3"/>
              </a:buBlip>
              <a:defRPr sz="2600"/>
            </a:lvl1pPr>
            <a:lvl2pPr marL="914400" indent="-457200">
              <a:spcBef>
                <a:spcPts val="3000"/>
              </a:spcBef>
              <a:buBlip>
                <a:blip r:embed="rId3"/>
              </a:buBlip>
              <a:defRPr sz="2600"/>
            </a:lvl2pPr>
            <a:lvl3pPr marL="1371600" indent="-457200">
              <a:spcBef>
                <a:spcPts val="3000"/>
              </a:spcBef>
              <a:buBlip>
                <a:blip r:embed="rId3"/>
              </a:buBlip>
              <a:defRPr sz="2600"/>
            </a:lvl3pPr>
            <a:lvl4pPr marL="1828800" indent="-457200">
              <a:spcBef>
                <a:spcPts val="3000"/>
              </a:spcBef>
              <a:buBlip>
                <a:blip r:embed="rId3"/>
              </a:buBlip>
              <a:defRPr sz="2600"/>
            </a:lvl4pPr>
            <a:lvl5pPr marL="2286000" indent="-457200">
              <a:spcBef>
                <a:spcPts val="3000"/>
              </a:spcBef>
              <a:buBlip>
                <a:blip r:embed="rId3"/>
              </a:buBlip>
              <a:defRPr sz="2600"/>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0"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Image"/>
          <p:cNvSpPr>
            <a:spLocks noGrp="1"/>
          </p:cNvSpPr>
          <p:nvPr>
            <p:ph type="pic" sz="quarter" idx="13"/>
          </p:nvPr>
        </p:nvSpPr>
        <p:spPr>
          <a:xfrm>
            <a:off x="6692900" y="5082252"/>
            <a:ext cx="5334000" cy="3898902"/>
          </a:xfrm>
          <a:prstGeom prst="rect">
            <a:avLst/>
          </a:prstGeom>
        </p:spPr>
        <p:txBody>
          <a:bodyPr lIns="91439" tIns="45719" rIns="91439" bIns="45719" anchor="t">
            <a:noAutofit/>
          </a:bodyPr>
          <a:lstStyle/>
          <a:p>
            <a:endParaRPr/>
          </a:p>
        </p:txBody>
      </p:sp>
      <p:sp>
        <p:nvSpPr>
          <p:cNvPr id="89" name="Image"/>
          <p:cNvSpPr>
            <a:spLocks noGrp="1"/>
          </p:cNvSpPr>
          <p:nvPr>
            <p:ph type="pic" sz="quarter" idx="14"/>
          </p:nvPr>
        </p:nvSpPr>
        <p:spPr>
          <a:xfrm>
            <a:off x="6699118" y="751551"/>
            <a:ext cx="5334002" cy="3898903"/>
          </a:xfrm>
          <a:prstGeom prst="rect">
            <a:avLst/>
          </a:prstGeom>
        </p:spPr>
        <p:txBody>
          <a:bodyPr lIns="91439" tIns="45719" rIns="91439" bIns="45719" anchor="t">
            <a:noAutofit/>
          </a:bodyPr>
          <a:lstStyle/>
          <a:p>
            <a:endParaRPr/>
          </a:p>
        </p:txBody>
      </p:sp>
      <p:sp>
        <p:nvSpPr>
          <p:cNvPr id="90" name="Image"/>
          <p:cNvSpPr>
            <a:spLocks noGrp="1"/>
          </p:cNvSpPr>
          <p:nvPr>
            <p:ph type="pic" sz="half" idx="15"/>
          </p:nvPr>
        </p:nvSpPr>
        <p:spPr>
          <a:xfrm>
            <a:off x="965200" y="762000"/>
            <a:ext cx="5334000" cy="8229600"/>
          </a:xfrm>
          <a:prstGeom prst="rect">
            <a:avLst/>
          </a:prstGeom>
        </p:spPr>
        <p:txBody>
          <a:bodyPr lIns="91439" tIns="45719" rIns="91439" bIns="45719" anchor="t">
            <a:noAutofit/>
          </a:bodyPr>
          <a:lstStyle/>
          <a:p>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292596" y="9017000"/>
            <a:ext cx="406909" cy="380899"/>
          </a:xfrm>
          <a:prstGeom prst="rect">
            <a:avLst/>
          </a:prstGeom>
          <a:ln w="12700">
            <a:miter lim="400000"/>
          </a:ln>
        </p:spPr>
        <p:txBody>
          <a:bodyPr wrap="none" lIns="50800" tIns="50800" rIns="50800" bIns="50800">
            <a:spAutoFit/>
          </a:bodyPr>
          <a:lstStyle>
            <a:lvl1pPr>
              <a:defRPr sz="1800" b="1">
                <a:solidFill>
                  <a:srgbClr val="F1F1F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1pPr>
      <a:lvl2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2pPr>
      <a:lvl3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3pPr>
      <a:lvl4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4pPr>
      <a:lvl5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5pPr>
      <a:lvl6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6pPr>
      <a:lvl7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7pPr>
      <a:lvl8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8pPr>
      <a:lvl9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9pPr>
    </p:titleStyle>
    <p:bodyStyle>
      <a:lvl1pPr marL="6223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1pPr>
      <a:lvl2pPr marL="12446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2pPr>
      <a:lvl3pPr marL="18669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3pPr>
      <a:lvl4pPr marL="24892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4pPr>
      <a:lvl5pPr marL="31115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5pPr>
      <a:lvl6pPr marL="37338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6pPr>
      <a:lvl7pPr marL="43561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7pPr>
      <a:lvl8pPr marL="49784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8pPr>
      <a:lvl9pPr marL="56007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Relationship Id="rId1" Type="http://schemas.openxmlformats.org/officeDocument/2006/relationships/slideLayout" Target="../slideLayouts/slideLayout1.xml"/><Relationship Id="rId5" Type="http://schemas.openxmlformats.org/officeDocument/2006/relationships/image" Target="../media/image11.tif"/><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he Fatherless Generation"/>
          <p:cNvSpPr txBox="1">
            <a:spLocks noGrp="1"/>
          </p:cNvSpPr>
          <p:nvPr>
            <p:ph type="ctrTitle"/>
          </p:nvPr>
        </p:nvSpPr>
        <p:spPr>
          <a:xfrm>
            <a:off x="226316" y="4915241"/>
            <a:ext cx="12552168" cy="3387678"/>
          </a:xfrm>
          <a:prstGeom prst="rect">
            <a:avLst/>
          </a:prstGeom>
        </p:spPr>
        <p:txBody>
          <a:bodyPr/>
          <a:lstStyle>
            <a:lvl1pPr>
              <a:defRPr sz="7700" b="0" spc="-200">
                <a:latin typeface="American Typewriter"/>
                <a:ea typeface="American Typewriter"/>
                <a:cs typeface="American Typewriter"/>
                <a:sym typeface="American Typewriter"/>
              </a:defRPr>
            </a:lvl1pPr>
          </a:lstStyle>
          <a:p>
            <a:r>
              <a:t>The Fatherless Generation </a:t>
            </a:r>
          </a:p>
        </p:txBody>
      </p:sp>
      <p:pic>
        <p:nvPicPr>
          <p:cNvPr id="139" name="Image" descr="Image"/>
          <p:cNvPicPr>
            <a:picLocks noChangeAspect="1"/>
          </p:cNvPicPr>
          <p:nvPr/>
        </p:nvPicPr>
        <p:blipFill>
          <a:blip r:embed="rId2">
            <a:extLst/>
          </a:blip>
          <a:srcRect l="3629" r="3628"/>
          <a:stretch>
            <a:fillRect/>
          </a:stretch>
        </p:blipFill>
        <p:spPr>
          <a:xfrm>
            <a:off x="711199" y="813592"/>
            <a:ext cx="3406798" cy="5256202"/>
          </a:xfrm>
          <a:prstGeom prst="rect">
            <a:avLst/>
          </a:prstGeom>
          <a:ln w="12700">
            <a:miter lim="400000"/>
          </a:ln>
        </p:spPr>
      </p:pic>
      <p:pic>
        <p:nvPicPr>
          <p:cNvPr id="140" name="Unknown-2.jpeg" descr="Unknown-2.jpeg"/>
          <p:cNvPicPr>
            <a:picLocks noChangeAspect="1"/>
          </p:cNvPicPr>
          <p:nvPr/>
        </p:nvPicPr>
        <p:blipFill>
          <a:blip r:embed="rId3">
            <a:extLst/>
          </a:blip>
          <a:stretch>
            <a:fillRect/>
          </a:stretch>
        </p:blipFill>
        <p:spPr>
          <a:xfrm>
            <a:off x="4378807" y="812369"/>
            <a:ext cx="4629221" cy="2803163"/>
          </a:xfrm>
          <a:prstGeom prst="rect">
            <a:avLst/>
          </a:prstGeom>
          <a:ln w="12700">
            <a:miter lim="400000"/>
          </a:ln>
        </p:spPr>
      </p:pic>
      <p:pic>
        <p:nvPicPr>
          <p:cNvPr id="141" name="Unknown-1.jpeg" descr="Unknown-1.jpeg"/>
          <p:cNvPicPr>
            <a:picLocks noChangeAspect="1"/>
          </p:cNvPicPr>
          <p:nvPr/>
        </p:nvPicPr>
        <p:blipFill>
          <a:blip r:embed="rId4">
            <a:extLst/>
          </a:blip>
          <a:stretch>
            <a:fillRect/>
          </a:stretch>
        </p:blipFill>
        <p:spPr>
          <a:xfrm>
            <a:off x="4391507" y="3810000"/>
            <a:ext cx="4603821" cy="2578139"/>
          </a:xfrm>
          <a:prstGeom prst="rect">
            <a:avLst/>
          </a:prstGeom>
          <a:ln w="12700">
            <a:miter lim="400000"/>
          </a:ln>
        </p:spPr>
      </p:pic>
      <p:pic>
        <p:nvPicPr>
          <p:cNvPr id="142" name="Image" descr="Image"/>
          <p:cNvPicPr>
            <a:picLocks noChangeAspect="1"/>
          </p:cNvPicPr>
          <p:nvPr/>
        </p:nvPicPr>
        <p:blipFill>
          <a:blip r:embed="rId5">
            <a:extLst/>
          </a:blip>
          <a:srcRect l="1012" t="899" r="3363" b="898"/>
          <a:stretch>
            <a:fillRect/>
          </a:stretch>
        </p:blipFill>
        <p:spPr>
          <a:xfrm>
            <a:off x="9382342" y="838199"/>
            <a:ext cx="2856674" cy="525615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Hear my voice when I call, Lord; be merciful to me and answer me.…"/>
          <p:cNvSpPr txBox="1"/>
          <p:nvPr/>
        </p:nvSpPr>
        <p:spPr>
          <a:xfrm>
            <a:off x="1621374" y="756299"/>
            <a:ext cx="9186052" cy="6781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spcBef>
                <a:spcPts val="4200"/>
              </a:spcBef>
              <a:defRPr sz="3000">
                <a:solidFill>
                  <a:srgbClr val="EEEEEE"/>
                </a:solidFill>
                <a:latin typeface="American Typewriter"/>
                <a:ea typeface="American Typewriter"/>
                <a:cs typeface="American Typewriter"/>
                <a:sym typeface="American Typewriter"/>
              </a:defRPr>
            </a:pPr>
            <a:r>
              <a:t>Hear my voice when I call, Lord; be merciful to me and answer me.</a:t>
            </a:r>
          </a:p>
          <a:p>
            <a:pPr>
              <a:spcBef>
                <a:spcPts val="4200"/>
              </a:spcBef>
              <a:defRPr sz="3000">
                <a:solidFill>
                  <a:srgbClr val="EEEEEE"/>
                </a:solidFill>
                <a:latin typeface="American Typewriter"/>
                <a:ea typeface="American Typewriter"/>
                <a:cs typeface="American Typewriter"/>
                <a:sym typeface="American Typewriter"/>
              </a:defRPr>
            </a:pPr>
            <a:r>
              <a:t>My heart says of you, “Seek his face!” Your face, Lord, I will seek.</a:t>
            </a:r>
          </a:p>
          <a:p>
            <a:pPr>
              <a:spcBef>
                <a:spcPts val="4200"/>
              </a:spcBef>
              <a:defRPr sz="3000">
                <a:solidFill>
                  <a:srgbClr val="EEEEEE"/>
                </a:solidFill>
                <a:latin typeface="American Typewriter"/>
                <a:ea typeface="American Typewriter"/>
                <a:cs typeface="American Typewriter"/>
                <a:sym typeface="American Typewriter"/>
              </a:defRPr>
            </a:pPr>
            <a:r>
              <a:t>Do not hide your face from me, do not turn your servant away in anger;  you have been my helper.</a:t>
            </a:r>
          </a:p>
          <a:p>
            <a:pPr>
              <a:spcBef>
                <a:spcPts val="4200"/>
              </a:spcBef>
              <a:defRPr sz="3000">
                <a:solidFill>
                  <a:srgbClr val="EEEEEE"/>
                </a:solidFill>
                <a:latin typeface="American Typewriter"/>
                <a:ea typeface="American Typewriter"/>
                <a:cs typeface="American Typewriter"/>
                <a:sym typeface="American Typewriter"/>
              </a:defRPr>
            </a:pPr>
            <a:r>
              <a:t>Do not reject me or forsake me, God my Saviour.</a:t>
            </a:r>
          </a:p>
          <a:p>
            <a:pPr>
              <a:spcBef>
                <a:spcPts val="4200"/>
              </a:spcBef>
              <a:defRPr sz="3000">
                <a:solidFill>
                  <a:srgbClr val="EEEEEE"/>
                </a:solidFill>
                <a:latin typeface="American Typewriter"/>
                <a:ea typeface="American Typewriter"/>
                <a:cs typeface="American Typewriter"/>
                <a:sym typeface="American Typewriter"/>
              </a:defRPr>
            </a:pPr>
            <a:r>
              <a:t>Though my father and mother forsake me,</a:t>
            </a:r>
          </a:p>
          <a:p>
            <a:pPr>
              <a:spcBef>
                <a:spcPts val="4200"/>
              </a:spcBef>
              <a:defRPr sz="3000">
                <a:solidFill>
                  <a:srgbClr val="EEEEEE"/>
                </a:solidFill>
                <a:latin typeface="American Typewriter"/>
                <a:ea typeface="American Typewriter"/>
                <a:cs typeface="American Typewriter"/>
                <a:sym typeface="American Typewriter"/>
              </a:defRPr>
            </a:pPr>
            <a:r>
              <a:t>    </a:t>
            </a:r>
            <a:r>
              <a:rPr b="1" u="sng"/>
              <a:t>the Lord will receive me.</a:t>
            </a:r>
          </a:p>
        </p:txBody>
      </p:sp>
      <p:sp>
        <p:nvSpPr>
          <p:cNvPr id="178" name="Psalm 27 Verse 7-10 (NIV)"/>
          <p:cNvSpPr txBox="1"/>
          <p:nvPr/>
        </p:nvSpPr>
        <p:spPr>
          <a:xfrm>
            <a:off x="3420011" y="8203487"/>
            <a:ext cx="5076394" cy="6722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EEEEEE"/>
                </a:solidFill>
                <a:latin typeface="Helvetica Neue Bold Condensed"/>
                <a:ea typeface="Helvetica Neue Bold Condensed"/>
                <a:cs typeface="Helvetica Neue Bold Condensed"/>
                <a:sym typeface="Helvetica Neue Bold Condensed"/>
              </a:defRPr>
            </a:lvl1pPr>
          </a:lstStyle>
          <a:p>
            <a:r>
              <a:t>Psalm 27 Verse 7-10 (NIV)</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s-1.jpeg" descr="images-1.jpeg"/>
          <p:cNvPicPr>
            <a:picLocks noGrp="1" noChangeAspect="1"/>
          </p:cNvPicPr>
          <p:nvPr>
            <p:ph type="pic" idx="13"/>
          </p:nvPr>
        </p:nvPicPr>
        <p:blipFill>
          <a:blip r:embed="rId3">
            <a:extLst/>
          </a:blip>
          <a:stretch>
            <a:fillRect/>
          </a:stretch>
        </p:blipFill>
        <p:spPr>
          <a:xfrm>
            <a:off x="6847085" y="1082032"/>
            <a:ext cx="5254230" cy="8072043"/>
          </a:xfrm>
          <a:prstGeom prst="rect">
            <a:avLst/>
          </a:prstGeom>
        </p:spPr>
      </p:pic>
      <p:sp>
        <p:nvSpPr>
          <p:cNvPr id="183" name="Matt Redman"/>
          <p:cNvSpPr txBox="1">
            <a:spLocks noGrp="1"/>
          </p:cNvSpPr>
          <p:nvPr>
            <p:ph type="title"/>
          </p:nvPr>
        </p:nvSpPr>
        <p:spPr>
          <a:prstGeom prst="rect">
            <a:avLst/>
          </a:prstGeom>
        </p:spPr>
        <p:txBody>
          <a:bodyPr/>
          <a:lstStyle>
            <a:lvl1pPr>
              <a:defRPr spc="-200"/>
            </a:lvl1pPr>
          </a:lstStyle>
          <a:p>
            <a:r>
              <a:t>Matt Redman</a:t>
            </a:r>
          </a:p>
        </p:txBody>
      </p:sp>
      <p:sp>
        <p:nvSpPr>
          <p:cNvPr id="184" name="“Scripture tells us that he is a father to the fatherless, and I knew a massive measure of that as I grew up.”"/>
          <p:cNvSpPr txBox="1">
            <a:spLocks noGrp="1"/>
          </p:cNvSpPr>
          <p:nvPr>
            <p:ph type="body" sz="quarter" idx="1"/>
          </p:nvPr>
        </p:nvSpPr>
        <p:spPr>
          <a:prstGeom prst="rect">
            <a:avLst/>
          </a:prstGeom>
        </p:spPr>
        <p:txBody>
          <a:bodyPr/>
          <a:lstStyle>
            <a:lvl1pPr algn="l" defTabSz="560830">
              <a:spcBef>
                <a:spcPts val="4000"/>
              </a:spcBef>
              <a:defRPr sz="4000">
                <a:latin typeface="American Typewriter"/>
                <a:ea typeface="American Typewriter"/>
                <a:cs typeface="American Typewriter"/>
                <a:sym typeface="American Typewriter"/>
              </a:defRPr>
            </a:lvl1pPr>
          </a:lstStyle>
          <a:p>
            <a:r>
              <a:t>“Scripture tells us that he is a father to the fatherless, and I knew a massive measure of that as I grew up.”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Mentoring as redeeming the story…"/>
          <p:cNvSpPr txBox="1"/>
          <p:nvPr/>
        </p:nvSpPr>
        <p:spPr>
          <a:xfrm>
            <a:off x="148897" y="1824682"/>
            <a:ext cx="12707005" cy="61042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5600" b="1">
                <a:solidFill>
                  <a:srgbClr val="EEEEEE"/>
                </a:solidFill>
                <a:latin typeface="American Typewriter"/>
                <a:ea typeface="American Typewriter"/>
                <a:cs typeface="American Typewriter"/>
                <a:sym typeface="American Typewriter"/>
              </a:defRPr>
            </a:pPr>
            <a:r>
              <a:rPr sz="5400" dirty="0"/>
              <a:t>Mentoring as redeeming the story</a:t>
            </a:r>
          </a:p>
          <a:p>
            <a:pPr>
              <a:defRPr sz="5600">
                <a:solidFill>
                  <a:srgbClr val="EEEEEE"/>
                </a:solidFill>
                <a:latin typeface="American Typewriter"/>
                <a:ea typeface="American Typewriter"/>
                <a:cs typeface="American Typewriter"/>
                <a:sym typeface="American Typewriter"/>
              </a:defRPr>
            </a:pPr>
            <a:endParaRPr sz="5400" dirty="0"/>
          </a:p>
          <a:p>
            <a:pPr>
              <a:defRPr sz="5600">
                <a:solidFill>
                  <a:srgbClr val="EEEEEE"/>
                </a:solidFill>
                <a:latin typeface="American Typewriter"/>
                <a:ea typeface="American Typewriter"/>
                <a:cs typeface="American Typewriter"/>
                <a:sym typeface="American Typewriter"/>
              </a:defRPr>
            </a:pPr>
            <a:r>
              <a:rPr sz="5400" dirty="0"/>
              <a:t>Children with mentors are:</a:t>
            </a:r>
          </a:p>
          <a:p>
            <a:pPr>
              <a:defRPr sz="5600">
                <a:solidFill>
                  <a:srgbClr val="EEEEEE"/>
                </a:solidFill>
                <a:latin typeface="American Typewriter"/>
                <a:ea typeface="American Typewriter"/>
                <a:cs typeface="American Typewriter"/>
                <a:sym typeface="American Typewriter"/>
              </a:defRPr>
            </a:pPr>
            <a:r>
              <a:rPr sz="5400" dirty="0"/>
              <a:t>46% less likely to do drugs</a:t>
            </a:r>
          </a:p>
          <a:p>
            <a:pPr>
              <a:defRPr sz="5600">
                <a:solidFill>
                  <a:srgbClr val="EEEEEE"/>
                </a:solidFill>
                <a:latin typeface="American Typewriter"/>
                <a:ea typeface="American Typewriter"/>
                <a:cs typeface="American Typewriter"/>
                <a:sym typeface="American Typewriter"/>
              </a:defRPr>
            </a:pPr>
            <a:r>
              <a:rPr sz="5400" dirty="0"/>
              <a:t>33% less likely to resort to violence</a:t>
            </a:r>
          </a:p>
          <a:p>
            <a:pPr>
              <a:defRPr sz="5600">
                <a:solidFill>
                  <a:srgbClr val="EEEEEE"/>
                </a:solidFill>
                <a:latin typeface="American Typewriter"/>
                <a:ea typeface="American Typewriter"/>
                <a:cs typeface="American Typewriter"/>
                <a:sym typeface="American Typewriter"/>
              </a:defRPr>
            </a:pPr>
            <a:r>
              <a:rPr sz="5400" dirty="0"/>
              <a:t>53% less likely to dropout of school</a:t>
            </a:r>
          </a:p>
          <a:p>
            <a:pPr>
              <a:defRPr sz="5600">
                <a:solidFill>
                  <a:srgbClr val="EEEEEE"/>
                </a:solidFill>
                <a:latin typeface="American Typewriter"/>
                <a:ea typeface="American Typewriter"/>
                <a:cs typeface="American Typewriter"/>
                <a:sym typeface="American Typewriter"/>
              </a:defRPr>
            </a:pPr>
            <a:r>
              <a:rPr sz="5400" dirty="0"/>
              <a:t>59% more likely to improve their grades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Love is patient and kind; love does not envy or boast; it is not arrogant or rude. It does not insist on its own way; it is not irritable or resentful; it does not rejoice at wrongdoing, but rejoices with the truth. Love bears all things, believes all things, hopes all things, endures all things.…"/>
          <p:cNvSpPr txBox="1"/>
          <p:nvPr/>
        </p:nvSpPr>
        <p:spPr>
          <a:xfrm>
            <a:off x="1532024" y="1146822"/>
            <a:ext cx="9441552" cy="642315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4000" spc="-119">
                <a:solidFill>
                  <a:srgbClr val="EEEEEE"/>
                </a:solidFill>
                <a:latin typeface="Superclarendon Light"/>
                <a:ea typeface="Superclarendon Light"/>
                <a:cs typeface="Superclarendon Light"/>
                <a:sym typeface="Superclarendon Light"/>
              </a:defRPr>
            </a:pPr>
            <a:r>
              <a:t>Love is patient and kind; love does not envy or boast; it is not arrogant or rude. It does not insist on its own way; it is not irritable or resentful;</a:t>
            </a:r>
            <a:r>
              <a:rPr>
                <a:latin typeface="Arial"/>
                <a:ea typeface="Arial"/>
                <a:cs typeface="Arial"/>
                <a:sym typeface="Arial"/>
              </a:rPr>
              <a:t> </a:t>
            </a:r>
            <a:r>
              <a:t>it does not rejoice at wrongdoing, but rejoices with the truth.</a:t>
            </a:r>
            <a:r>
              <a:rPr>
                <a:latin typeface="Arial"/>
                <a:ea typeface="Arial"/>
                <a:cs typeface="Arial"/>
                <a:sym typeface="Arial"/>
              </a:rPr>
              <a:t> </a:t>
            </a:r>
            <a:r>
              <a:t>Love bears all things, believes all things, hopes all things, endures all things.</a:t>
            </a:r>
          </a:p>
          <a:p>
            <a:pPr>
              <a:defRPr sz="4000" spc="-119">
                <a:solidFill>
                  <a:srgbClr val="EEEEEE"/>
                </a:solidFill>
                <a:latin typeface="Superclarendon Light"/>
                <a:ea typeface="Superclarendon Light"/>
                <a:cs typeface="Superclarendon Light"/>
                <a:sym typeface="Superclarendon Light"/>
              </a:defRPr>
            </a:pPr>
            <a:r>
              <a:t>Love never ends.</a:t>
            </a:r>
          </a:p>
        </p:txBody>
      </p:sp>
      <p:sp>
        <p:nvSpPr>
          <p:cNvPr id="193" name="1 Corinthians 13 Verses 4-8 (ESV)"/>
          <p:cNvSpPr txBox="1"/>
          <p:nvPr/>
        </p:nvSpPr>
        <p:spPr>
          <a:xfrm>
            <a:off x="3000114" y="8131055"/>
            <a:ext cx="6505372" cy="6722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latin typeface="Helvetica Neue Bold Condensed"/>
                <a:ea typeface="Helvetica Neue Bold Condensed"/>
                <a:cs typeface="Helvetica Neue Bold Condensed"/>
                <a:sym typeface="Helvetica Neue Bold Condensed"/>
              </a:defRPr>
            </a:lvl1pPr>
          </a:lstStyle>
          <a:p>
            <a:r>
              <a:t>1 Corinthians 13 Verses 4-8 (ESV)</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o God created mankind in his own image,…"/>
          <p:cNvSpPr txBox="1"/>
          <p:nvPr/>
        </p:nvSpPr>
        <p:spPr>
          <a:xfrm>
            <a:off x="1330609" y="701383"/>
            <a:ext cx="10343580" cy="4445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200"/>
              </a:spcBef>
              <a:defRPr sz="4500">
                <a:solidFill>
                  <a:srgbClr val="EEEEEE"/>
                </a:solidFill>
                <a:latin typeface="Helvetica Neue Bold Condensed"/>
                <a:ea typeface="Helvetica Neue Bold Condensed"/>
                <a:cs typeface="Helvetica Neue Bold Condensed"/>
                <a:sym typeface="Helvetica Neue Bold Condensed"/>
              </a:defRPr>
            </a:pPr>
            <a:r>
              <a:t>“So God created mankind in his own image, </a:t>
            </a:r>
          </a:p>
          <a:p>
            <a:pPr>
              <a:spcBef>
                <a:spcPts val="4200"/>
              </a:spcBef>
              <a:defRPr sz="4500">
                <a:solidFill>
                  <a:srgbClr val="EEEEEE"/>
                </a:solidFill>
                <a:latin typeface="Helvetica Neue Bold Condensed"/>
                <a:ea typeface="Helvetica Neue Bold Condensed"/>
                <a:cs typeface="Helvetica Neue Bold Condensed"/>
                <a:sym typeface="Helvetica Neue Bold Condensed"/>
              </a:defRPr>
            </a:pPr>
            <a:r>
              <a:t>in the image of God he created them;</a:t>
            </a:r>
          </a:p>
          <a:p>
            <a:pPr algn="l">
              <a:spcBef>
                <a:spcPts val="4200"/>
              </a:spcBef>
              <a:defRPr sz="4500" b="1">
                <a:solidFill>
                  <a:srgbClr val="EEEEEE"/>
                </a:solidFill>
                <a:latin typeface="Courier"/>
                <a:ea typeface="Courier"/>
                <a:cs typeface="Courier"/>
                <a:sym typeface="Courier"/>
              </a:defRPr>
            </a:pPr>
            <a:r>
              <a:t>    </a:t>
            </a:r>
            <a:r>
              <a:rPr b="0">
                <a:latin typeface="Helvetica Neue Bold Condensed"/>
                <a:ea typeface="Helvetica Neue Bold Condensed"/>
                <a:cs typeface="Helvetica Neue Bold Condensed"/>
                <a:sym typeface="Helvetica Neue Bold Condensed"/>
              </a:rPr>
              <a:t>male and female he created them.”</a:t>
            </a:r>
          </a:p>
          <a:p>
            <a:pPr algn="l">
              <a:spcBef>
                <a:spcPts val="4200"/>
              </a:spcBef>
              <a:defRPr sz="4500">
                <a:solidFill>
                  <a:srgbClr val="EEEEEE"/>
                </a:solidFill>
                <a:latin typeface="Helvetica Neue Bold Condensed"/>
                <a:ea typeface="Helvetica Neue Bold Condensed"/>
                <a:cs typeface="Helvetica Neue Bold Condensed"/>
                <a:sym typeface="Helvetica Neue Bold Condensed"/>
              </a:defRPr>
            </a:pPr>
            <a:r>
              <a:t>                       Genesis 1:27</a:t>
            </a:r>
          </a:p>
        </p:txBody>
      </p:sp>
      <p:pic>
        <p:nvPicPr>
          <p:cNvPr id="198" name="41198-jesus-true.630w.tn.jpg" descr="41198-jesus-true.630w.tn.jpg"/>
          <p:cNvPicPr>
            <a:picLocks noChangeAspect="1"/>
          </p:cNvPicPr>
          <p:nvPr/>
        </p:nvPicPr>
        <p:blipFill>
          <a:blip r:embed="rId3">
            <a:extLst/>
          </a:blip>
          <a:stretch>
            <a:fillRect/>
          </a:stretch>
        </p:blipFill>
        <p:spPr>
          <a:xfrm>
            <a:off x="6295268" y="5654750"/>
            <a:ext cx="6111008" cy="3191305"/>
          </a:xfrm>
          <a:prstGeom prst="rect">
            <a:avLst/>
          </a:prstGeom>
          <a:ln w="12700">
            <a:miter lim="400000"/>
          </a:ln>
        </p:spPr>
      </p:pic>
      <p:pic>
        <p:nvPicPr>
          <p:cNvPr id="199" name="a-loving-god.jpg" descr="a-loving-god.jpg"/>
          <p:cNvPicPr>
            <a:picLocks noChangeAspect="1"/>
          </p:cNvPicPr>
          <p:nvPr/>
        </p:nvPicPr>
        <p:blipFill>
          <a:blip r:embed="rId4">
            <a:extLst/>
          </a:blip>
          <a:stretch>
            <a:fillRect/>
          </a:stretch>
        </p:blipFill>
        <p:spPr>
          <a:xfrm>
            <a:off x="643045" y="5606307"/>
            <a:ext cx="5845674" cy="328819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Yet to all who did receive him, to those who believed in his name, he gave the right to become children of God"/>
          <p:cNvSpPr txBox="1">
            <a:spLocks noGrp="1"/>
          </p:cNvSpPr>
          <p:nvPr>
            <p:ph type="ctrTitle"/>
          </p:nvPr>
        </p:nvSpPr>
        <p:spPr>
          <a:prstGeom prst="rect">
            <a:avLst/>
          </a:prstGeom>
        </p:spPr>
        <p:txBody>
          <a:bodyPr>
            <a:normAutofit fontScale="90000"/>
          </a:bodyPr>
          <a:lstStyle>
            <a:lvl1pPr algn="l" defTabSz="473201">
              <a:spcBef>
                <a:spcPts val="3400"/>
              </a:spcBef>
              <a:defRPr sz="5200" b="0" spc="0">
                <a:latin typeface="Helvetica Neue Bold Condensed"/>
                <a:ea typeface="Helvetica Neue Bold Condensed"/>
                <a:cs typeface="Helvetica Neue Bold Condensed"/>
                <a:sym typeface="Helvetica Neue Bold Condensed"/>
              </a:defRPr>
            </a:lvl1pPr>
          </a:lstStyle>
          <a:p>
            <a:r>
              <a:t>Yet to all who did receive him, to those who believed in his name, he gave the right to become children of God</a:t>
            </a:r>
          </a:p>
        </p:txBody>
      </p:sp>
      <p:sp>
        <p:nvSpPr>
          <p:cNvPr id="204" name="John 1:12"/>
          <p:cNvSpPr txBox="1">
            <a:spLocks noGrp="1"/>
          </p:cNvSpPr>
          <p:nvPr>
            <p:ph type="subTitle" sz="quarter" idx="1"/>
          </p:nvPr>
        </p:nvSpPr>
        <p:spPr>
          <a:prstGeom prst="rect">
            <a:avLst/>
          </a:prstGeom>
        </p:spPr>
        <p:txBody>
          <a:bodyPr/>
          <a:lstStyle>
            <a:lvl1pPr>
              <a:defRPr sz="4600"/>
            </a:lvl1pPr>
          </a:lstStyle>
          <a:p>
            <a:r>
              <a:t>John 1:12</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omans 8 verse 35-39"/>
          <p:cNvSpPr txBox="1">
            <a:spLocks noGrp="1"/>
          </p:cNvSpPr>
          <p:nvPr>
            <p:ph type="body" sz="quarter" idx="1"/>
          </p:nvPr>
        </p:nvSpPr>
        <p:spPr>
          <a:xfrm>
            <a:off x="4439920" y="8638540"/>
            <a:ext cx="10464801" cy="647702"/>
          </a:xfrm>
          <a:prstGeom prst="rect">
            <a:avLst/>
          </a:prstGeom>
        </p:spPr>
        <p:txBody>
          <a:bodyPr>
            <a:normAutofit lnSpcReduction="10000"/>
          </a:bodyPr>
          <a:lstStyle/>
          <a:p>
            <a:r>
              <a:t>Romans 8 verse 35-39</a:t>
            </a:r>
          </a:p>
        </p:txBody>
      </p:sp>
      <p:sp>
        <p:nvSpPr>
          <p:cNvPr id="207" name="Who shall separate us from the love of Christ? Shall trouble or hardship or persecution or famine or nakedness or danger or sword?  As it is written:…"/>
          <p:cNvSpPr txBox="1">
            <a:spLocks noGrp="1"/>
          </p:cNvSpPr>
          <p:nvPr>
            <p:ph type="body" idx="13"/>
          </p:nvPr>
        </p:nvSpPr>
        <p:spPr>
          <a:xfrm>
            <a:off x="1270000" y="831544"/>
            <a:ext cx="10464800" cy="7557112"/>
          </a:xfrm>
          <a:prstGeom prst="rect">
            <a:avLst/>
          </a:prstGeom>
          <a:extLst>
            <a:ext uri="{C572A759-6A51-4108-AA02-DFA0A04FC94B}">
              <ma14:wrappingTextBoxFlag xmlns:ma14="http://schemas.microsoft.com/office/mac/drawingml/2011/main" xmlns="" val="1"/>
            </a:ext>
          </a:extLst>
        </p:spPr>
        <p:txBody>
          <a:bodyPr>
            <a:normAutofit lnSpcReduction="10000"/>
          </a:bodyPr>
          <a:lstStyle/>
          <a:p>
            <a:pPr marL="0" indent="0" defTabSz="578358">
              <a:spcBef>
                <a:spcPts val="4100"/>
              </a:spcBef>
              <a:buSzTx/>
              <a:buNone/>
              <a:defRPr sz="1188" b="1">
                <a:latin typeface="Arial"/>
                <a:ea typeface="Arial"/>
                <a:cs typeface="Arial"/>
                <a:sym typeface="Arial"/>
              </a:defRPr>
            </a:pPr>
            <a:r>
              <a:t> </a:t>
            </a:r>
            <a:r>
              <a:rPr sz="3366" b="0">
                <a:latin typeface="Helvetica Neue Bold Condensed"/>
                <a:ea typeface="Helvetica Neue Bold Condensed"/>
                <a:cs typeface="Helvetica Neue Bold Condensed"/>
                <a:sym typeface="Helvetica Neue Bold Condensed"/>
              </a:rPr>
              <a:t>Who shall separate us from the love of Christ? Shall trouble or hardship or persecution or famine or nakedness or danger or sword? </a:t>
            </a:r>
            <a:r>
              <a:t> </a:t>
            </a:r>
            <a:r>
              <a:rPr sz="3366" b="0">
                <a:latin typeface="Helvetica Neue Bold Condensed"/>
                <a:ea typeface="Helvetica Neue Bold Condensed"/>
                <a:cs typeface="Helvetica Neue Bold Condensed"/>
                <a:sym typeface="Helvetica Neue Bold Condensed"/>
              </a:rPr>
              <a:t>As it is written:</a:t>
            </a:r>
          </a:p>
          <a:p>
            <a:pPr marL="0" indent="0" defTabSz="578358">
              <a:spcBef>
                <a:spcPts val="4100"/>
              </a:spcBef>
              <a:buSzTx/>
              <a:buNone/>
              <a:defRPr sz="3366"/>
            </a:pPr>
            <a:r>
              <a:t>“For your sake we face death all day long;</a:t>
            </a:r>
          </a:p>
          <a:p>
            <a:pPr marL="0" indent="0" defTabSz="578358">
              <a:spcBef>
                <a:spcPts val="4100"/>
              </a:spcBef>
              <a:buSzTx/>
              <a:buNone/>
              <a:defRPr sz="594" b="1">
                <a:latin typeface="Courier"/>
                <a:ea typeface="Courier"/>
                <a:cs typeface="Courier"/>
                <a:sym typeface="Courier"/>
              </a:defRPr>
            </a:pPr>
            <a:r>
              <a:t>    </a:t>
            </a:r>
            <a:r>
              <a:rPr sz="3366" b="0">
                <a:latin typeface="Helvetica Neue Bold Condensed"/>
                <a:ea typeface="Helvetica Neue Bold Condensed"/>
                <a:cs typeface="Helvetica Neue Bold Condensed"/>
                <a:sym typeface="Helvetica Neue Bold Condensed"/>
              </a:rPr>
              <a:t>we are considered as sheep to be slaughtered.”</a:t>
            </a:r>
            <a:r>
              <a:rPr sz="989" b="0">
                <a:latin typeface="Helvetica Neue Bold Condensed"/>
                <a:ea typeface="Helvetica Neue Bold Condensed"/>
                <a:cs typeface="Helvetica Neue Bold Condensed"/>
                <a:sym typeface="Helvetica Neue Bold Condensed"/>
              </a:rPr>
              <a:t>[</a:t>
            </a:r>
            <a:r>
              <a:rPr sz="989" b="0">
                <a:solidFill>
                  <a:srgbClr val="631E16"/>
                </a:solidFill>
                <a:latin typeface="Helvetica Neue Bold Condensed"/>
                <a:ea typeface="Helvetica Neue Bold Condensed"/>
                <a:cs typeface="Helvetica Neue Bold Condensed"/>
                <a:sym typeface="Helvetica Neue Bold Condensed"/>
              </a:rPr>
              <a:t>j</a:t>
            </a:r>
            <a:r>
              <a:rPr sz="989" b="0">
                <a:latin typeface="Helvetica Neue Bold Condensed"/>
                <a:ea typeface="Helvetica Neue Bold Condensed"/>
                <a:cs typeface="Helvetica Neue Bold Condensed"/>
                <a:sym typeface="Helvetica Neue Bold Condensed"/>
              </a:rPr>
              <a:t>]</a:t>
            </a:r>
            <a:endParaRPr sz="3366" b="0">
              <a:latin typeface="Helvetica Neue Bold Condensed"/>
              <a:ea typeface="Helvetica Neue Bold Condensed"/>
              <a:cs typeface="Helvetica Neue Bold Condensed"/>
              <a:sym typeface="Helvetica Neue Bold Condensed"/>
            </a:endParaRPr>
          </a:p>
          <a:p>
            <a:pPr marL="0" indent="0" defTabSz="578358">
              <a:spcBef>
                <a:spcPts val="4100"/>
              </a:spcBef>
              <a:buSzTx/>
              <a:buNone/>
              <a:defRPr sz="3366"/>
            </a:pPr>
            <a:r>
              <a:t>No, in all these things we are more than conquerors through him who loved us. </a:t>
            </a:r>
            <a:r>
              <a:rPr sz="1188" b="1">
                <a:latin typeface="Arial"/>
                <a:ea typeface="Arial"/>
                <a:cs typeface="Arial"/>
                <a:sym typeface="Arial"/>
              </a:rPr>
              <a:t>38 </a:t>
            </a:r>
            <a:r>
              <a:t>For I am convinced that neither death nor life, neither angels nor demons,</a:t>
            </a:r>
            <a:r>
              <a:rPr sz="989"/>
              <a:t>[</a:t>
            </a:r>
            <a:r>
              <a:rPr sz="989">
                <a:solidFill>
                  <a:srgbClr val="631E16"/>
                </a:solidFill>
              </a:rPr>
              <a:t>k</a:t>
            </a:r>
            <a:r>
              <a:rPr sz="989"/>
              <a:t>]</a:t>
            </a:r>
            <a:r>
              <a:t> neither the present nor the future, nor any powers, </a:t>
            </a:r>
            <a:r>
              <a:rPr sz="1188" b="1">
                <a:latin typeface="Arial"/>
                <a:ea typeface="Arial"/>
                <a:cs typeface="Arial"/>
                <a:sym typeface="Arial"/>
              </a:rPr>
              <a:t>39 </a:t>
            </a:r>
            <a:r>
              <a:t>neither height nor depth, nor anything else in all creation, will be able to separate us from the love of God that is in Christ Jesus our Lord.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DO-YOU-LIKE-ME.jpg" descr="DO-YOU-LIKE-ME.jpg"/>
          <p:cNvPicPr>
            <a:picLocks noChangeAspect="1"/>
          </p:cNvPicPr>
          <p:nvPr/>
        </p:nvPicPr>
        <p:blipFill>
          <a:blip r:embed="rId3">
            <a:extLst/>
          </a:blip>
          <a:srcRect l="13706" t="5931" r="18580" b="5930"/>
          <a:stretch>
            <a:fillRect/>
          </a:stretch>
        </p:blipFill>
        <p:spPr>
          <a:xfrm>
            <a:off x="1642664" y="556418"/>
            <a:ext cx="9719613" cy="864088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Screen Shot 2018-06-28 at 09.43.52.png" descr="Screen Shot 2018-06-28 at 09.43.52.png"/>
          <p:cNvPicPr>
            <a:picLocks noGrp="1" noChangeAspect="1"/>
          </p:cNvPicPr>
          <p:nvPr>
            <p:ph type="pic" idx="13"/>
          </p:nvPr>
        </p:nvPicPr>
        <p:blipFill>
          <a:blip r:embed="rId2">
            <a:extLst/>
          </a:blip>
          <a:stretch>
            <a:fillRect/>
          </a:stretch>
        </p:blipFill>
        <p:spPr>
          <a:xfrm>
            <a:off x="1149350" y="3348702"/>
            <a:ext cx="5524500" cy="5372102"/>
          </a:xfrm>
          <a:prstGeom prst="rect">
            <a:avLst/>
          </a:prstGeom>
        </p:spPr>
      </p:pic>
      <p:sp>
        <p:nvSpPr>
          <p:cNvPr id="145" name="Gobaith Môn"/>
          <p:cNvSpPr txBox="1">
            <a:spLocks noGrp="1"/>
          </p:cNvSpPr>
          <p:nvPr>
            <p:ph type="title"/>
          </p:nvPr>
        </p:nvSpPr>
        <p:spPr>
          <a:xfrm>
            <a:off x="1270000" y="1346200"/>
            <a:ext cx="10464800" cy="1905000"/>
          </a:xfrm>
          <a:prstGeom prst="rect">
            <a:avLst/>
          </a:prstGeom>
        </p:spPr>
        <p:txBody>
          <a:bodyPr/>
          <a:lstStyle>
            <a:lvl1pPr>
              <a:defRPr sz="9700" b="0" spc="-199">
                <a:latin typeface="American Typewriter"/>
                <a:ea typeface="American Typewriter"/>
                <a:cs typeface="American Typewriter"/>
                <a:sym typeface="American Typewriter"/>
              </a:defRPr>
            </a:lvl1pPr>
          </a:lstStyle>
          <a:p>
            <a:r>
              <a:rPr dirty="0" err="1"/>
              <a:t>Gobaith</a:t>
            </a:r>
            <a:r>
              <a:rPr dirty="0"/>
              <a:t> </a:t>
            </a:r>
            <a:r>
              <a:rPr dirty="0" err="1"/>
              <a:t>Môn</a:t>
            </a:r>
            <a:endParaRPr dirty="0"/>
          </a:p>
        </p:txBody>
      </p:sp>
      <p:sp>
        <p:nvSpPr>
          <p:cNvPr id="146" name="Gobaith Môn aims to bring together Christians from all denominations to bring Hope to the youth of the Island by encouraging and developing youth work in schools, churches and communities."/>
          <p:cNvSpPr txBox="1">
            <a:spLocks noGrp="1"/>
          </p:cNvSpPr>
          <p:nvPr>
            <p:ph type="body" sz="half" idx="1"/>
          </p:nvPr>
        </p:nvSpPr>
        <p:spPr>
          <a:prstGeom prst="rect">
            <a:avLst/>
          </a:prstGeom>
        </p:spPr>
        <p:txBody>
          <a:bodyPr/>
          <a:lstStyle>
            <a:lvl1pPr marL="0" indent="0" defTabSz="578358">
              <a:spcBef>
                <a:spcPts val="4100"/>
              </a:spcBef>
              <a:buSzTx/>
              <a:buNone/>
              <a:defRPr sz="3300">
                <a:latin typeface="American Typewriter"/>
                <a:ea typeface="American Typewriter"/>
                <a:cs typeface="American Typewriter"/>
                <a:sym typeface="American Typewriter"/>
              </a:defRPr>
            </a:lvl1pPr>
          </a:lstStyle>
          <a:p>
            <a:r>
              <a:rPr dirty="0" err="1"/>
              <a:t>Gobaith</a:t>
            </a:r>
            <a:r>
              <a:rPr dirty="0"/>
              <a:t> </a:t>
            </a:r>
            <a:r>
              <a:rPr dirty="0" err="1"/>
              <a:t>Môn</a:t>
            </a:r>
            <a:r>
              <a:rPr dirty="0"/>
              <a:t> aims to bring together Christians from all denominations to bring Hope to the youth of the Island by encouraging and developing youth work in schools, churches and communities.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salm 68 verse 5-6 (TPT)"/>
          <p:cNvSpPr txBox="1">
            <a:spLocks noGrp="1"/>
          </p:cNvSpPr>
          <p:nvPr>
            <p:ph type="body" sz="quarter" idx="1"/>
          </p:nvPr>
        </p:nvSpPr>
        <p:spPr>
          <a:xfrm>
            <a:off x="1116399" y="8282699"/>
            <a:ext cx="10464801" cy="647702"/>
          </a:xfrm>
          <a:prstGeom prst="rect">
            <a:avLst/>
          </a:prstGeom>
        </p:spPr>
        <p:txBody>
          <a:bodyPr>
            <a:normAutofit lnSpcReduction="10000"/>
          </a:bodyPr>
          <a:lstStyle/>
          <a:p>
            <a:r>
              <a:t>–Psalm 68 verse 5-6 (TPT)</a:t>
            </a:r>
          </a:p>
        </p:txBody>
      </p:sp>
      <p:sp>
        <p:nvSpPr>
          <p:cNvPr id="149" name="To the fatherless he is a father.…"/>
          <p:cNvSpPr txBox="1">
            <a:spLocks noGrp="1"/>
          </p:cNvSpPr>
          <p:nvPr>
            <p:ph type="body" idx="13"/>
          </p:nvPr>
        </p:nvSpPr>
        <p:spPr>
          <a:xfrm>
            <a:off x="1270000" y="864208"/>
            <a:ext cx="10464800" cy="8298183"/>
          </a:xfrm>
          <a:prstGeom prst="rect">
            <a:avLst/>
          </a:prstGeom>
          <a:extLst>
            <a:ext uri="{C572A759-6A51-4108-AA02-DFA0A04FC94B}">
              <ma14:wrappingTextBoxFlag xmlns:ma14="http://schemas.microsoft.com/office/mac/drawingml/2011/main" xmlns="" val="1"/>
            </a:ext>
          </a:extLst>
        </p:spPr>
        <p:txBody>
          <a:bodyPr/>
          <a:lstStyle/>
          <a:p>
            <a:pPr marL="0" indent="0" algn="ctr">
              <a:lnSpc>
                <a:spcPct val="120000"/>
              </a:lnSpc>
              <a:buSzTx/>
              <a:buNone/>
              <a:defRPr sz="4200" spc="-200">
                <a:latin typeface="American Typewriter"/>
                <a:ea typeface="American Typewriter"/>
                <a:cs typeface="American Typewriter"/>
                <a:sym typeface="American Typewriter"/>
              </a:defRPr>
            </a:pPr>
            <a:r>
              <a:t>To the fatherless he is a father.</a:t>
            </a:r>
            <a:endParaRPr spc="-126"/>
          </a:p>
          <a:p>
            <a:pPr marL="0" indent="0" algn="ctr">
              <a:lnSpc>
                <a:spcPct val="120000"/>
              </a:lnSpc>
              <a:buSzTx/>
              <a:buNone/>
              <a:defRPr sz="4200" spc="-200">
                <a:latin typeface="American Typewriter"/>
                <a:ea typeface="American Typewriter"/>
                <a:cs typeface="American Typewriter"/>
                <a:sym typeface="American Typewriter"/>
              </a:defRPr>
            </a:pPr>
            <a:r>
              <a:t>To the widow He is a champion friend.        To the lonely He makes them part of a family. To the prisoners He leads into prosperity until they sing for joy. This is our Holy God in his Holy Place!</a:t>
            </a:r>
            <a:endParaRPr spc="-126"/>
          </a:p>
          <a:p>
            <a:pPr marL="0" indent="0" algn="ctr">
              <a:lnSpc>
                <a:spcPct val="120000"/>
              </a:lnSpc>
              <a:buSzTx/>
              <a:buNone/>
              <a:defRPr sz="4200" spc="-200">
                <a:latin typeface="American Typewriter"/>
                <a:ea typeface="American Typewriter"/>
                <a:cs typeface="American Typewriter"/>
                <a:sym typeface="American Typewriter"/>
              </a:defRPr>
            </a:pPr>
            <a:r>
              <a:t>But for the rebels there is heartache and despair.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Screen Shot 2018-06-29 at 11.15.31.png" descr="Screen Shot 2018-06-29 at 11.15.31.png"/>
          <p:cNvPicPr>
            <a:picLocks noChangeAspect="1"/>
          </p:cNvPicPr>
          <p:nvPr/>
        </p:nvPicPr>
        <p:blipFill>
          <a:blip r:embed="rId3">
            <a:extLst/>
          </a:blip>
          <a:stretch>
            <a:fillRect/>
          </a:stretch>
        </p:blipFill>
        <p:spPr>
          <a:xfrm>
            <a:off x="2824448" y="1141368"/>
            <a:ext cx="7662459" cy="685852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atherlessness is the most harmful demographic trend of this generation. It is the leading cause of declining child well-being in our society. It is also the engine driving our most urgent social problems, from crime to adolescent pregnancy to child sexual abuse to domestic violence against women. Yet despite its scale and social consequences, fatherlessness is a problem that is frequently ignored or denied.”"/>
          <p:cNvSpPr txBox="1"/>
          <p:nvPr/>
        </p:nvSpPr>
        <p:spPr>
          <a:xfrm>
            <a:off x="671517" y="670100"/>
            <a:ext cx="11661766" cy="7645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600" spc="-91">
                <a:solidFill>
                  <a:srgbClr val="EEEEEE"/>
                </a:solidFill>
                <a:latin typeface="American Typewriter"/>
                <a:ea typeface="American Typewriter"/>
                <a:cs typeface="American Typewriter"/>
                <a:sym typeface="American Typewriter"/>
              </a:defRPr>
            </a:lvl1pPr>
          </a:lstStyle>
          <a:p>
            <a:r>
              <a:t>“Fatherlessness is the most harmful demographic trend of this generation. It is the leading cause of declining child well-being in our society. It is also the engine driving our most urgent social problems, from crime to adolescent pregnancy to child sexual abuse to domestic violence against women. Yet despite its scale and social consequences, fatherlessness is a problem that is frequently ignored or denied.”</a:t>
            </a:r>
          </a:p>
        </p:txBody>
      </p:sp>
      <p:sp>
        <p:nvSpPr>
          <p:cNvPr id="158" name="-David Blankenhorn"/>
          <p:cNvSpPr txBox="1"/>
          <p:nvPr/>
        </p:nvSpPr>
        <p:spPr>
          <a:xfrm>
            <a:off x="7070363" y="8405949"/>
            <a:ext cx="5046473"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EEEEE"/>
                </a:solidFill>
                <a:latin typeface="American Typewriter"/>
                <a:ea typeface="American Typewriter"/>
                <a:cs typeface="American Typewriter"/>
                <a:sym typeface="American Typewriter"/>
              </a:defRPr>
            </a:lvl1pPr>
          </a:lstStyle>
          <a:p>
            <a:r>
              <a:t>-David Blankenhorn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hildren from fatherless homes account for…"/>
          <p:cNvSpPr txBox="1"/>
          <p:nvPr/>
        </p:nvSpPr>
        <p:spPr>
          <a:xfrm>
            <a:off x="585715" y="2117069"/>
            <a:ext cx="11833368" cy="55194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5100" b="1">
                <a:solidFill>
                  <a:srgbClr val="EEEEEE"/>
                </a:solidFill>
                <a:latin typeface="American Typewriter"/>
                <a:ea typeface="American Typewriter"/>
                <a:cs typeface="American Typewriter"/>
                <a:sym typeface="American Typewriter"/>
              </a:defRPr>
            </a:pPr>
            <a:r>
              <a:rPr sz="4400" dirty="0"/>
              <a:t>Children from fatherless homes account for</a:t>
            </a:r>
          </a:p>
          <a:p>
            <a:pPr>
              <a:defRPr sz="5100">
                <a:solidFill>
                  <a:srgbClr val="EEEEEE"/>
                </a:solidFill>
                <a:latin typeface="American Typewriter"/>
                <a:ea typeface="American Typewriter"/>
                <a:cs typeface="American Typewriter"/>
                <a:sym typeface="American Typewriter"/>
              </a:defRPr>
            </a:pPr>
            <a:endParaRPr sz="4400" dirty="0"/>
          </a:p>
          <a:p>
            <a:pPr>
              <a:defRPr sz="5000">
                <a:solidFill>
                  <a:srgbClr val="EEEEEE"/>
                </a:solidFill>
                <a:latin typeface="American Typewriter"/>
                <a:ea typeface="American Typewriter"/>
                <a:cs typeface="American Typewriter"/>
                <a:sym typeface="American Typewriter"/>
              </a:defRPr>
            </a:pPr>
            <a:r>
              <a:rPr sz="4400" dirty="0"/>
              <a:t>63% of youth suicides</a:t>
            </a:r>
          </a:p>
          <a:p>
            <a:pPr>
              <a:defRPr sz="5000">
                <a:solidFill>
                  <a:srgbClr val="EEEEEE"/>
                </a:solidFill>
                <a:latin typeface="American Typewriter"/>
                <a:ea typeface="American Typewriter"/>
                <a:cs typeface="American Typewriter"/>
                <a:sym typeface="American Typewriter"/>
              </a:defRPr>
            </a:pPr>
            <a:r>
              <a:rPr sz="4400" dirty="0"/>
              <a:t>71% of teenage pregnancies </a:t>
            </a:r>
          </a:p>
          <a:p>
            <a:pPr>
              <a:defRPr sz="5000">
                <a:solidFill>
                  <a:srgbClr val="EEEEEE"/>
                </a:solidFill>
                <a:latin typeface="American Typewriter"/>
                <a:ea typeface="American Typewriter"/>
                <a:cs typeface="American Typewriter"/>
                <a:sym typeface="American Typewriter"/>
              </a:defRPr>
            </a:pPr>
            <a:r>
              <a:rPr sz="4400" dirty="0"/>
              <a:t>90% of all homeless/ runaway children</a:t>
            </a:r>
          </a:p>
          <a:p>
            <a:pPr>
              <a:defRPr sz="5000">
                <a:solidFill>
                  <a:srgbClr val="EEEEEE"/>
                </a:solidFill>
                <a:latin typeface="American Typewriter"/>
                <a:ea typeface="American Typewriter"/>
                <a:cs typeface="American Typewriter"/>
                <a:sym typeface="American Typewriter"/>
              </a:defRPr>
            </a:pPr>
            <a:r>
              <a:rPr sz="4400" dirty="0"/>
              <a:t>85% of youth who exhibit </a:t>
            </a:r>
            <a:r>
              <a:rPr sz="4400" dirty="0" err="1"/>
              <a:t>behaviour</a:t>
            </a:r>
            <a:r>
              <a:rPr sz="4400" dirty="0"/>
              <a:t> disorders</a:t>
            </a:r>
          </a:p>
          <a:p>
            <a:pPr>
              <a:defRPr sz="5000">
                <a:solidFill>
                  <a:srgbClr val="EEEEEE"/>
                </a:solidFill>
                <a:latin typeface="American Typewriter"/>
                <a:ea typeface="American Typewriter"/>
                <a:cs typeface="American Typewriter"/>
                <a:sym typeface="American Typewriter"/>
              </a:defRPr>
            </a:pPr>
            <a:r>
              <a:rPr sz="4400" dirty="0"/>
              <a:t>80% of rapists motivated with displaced anger</a:t>
            </a:r>
          </a:p>
          <a:p>
            <a:pPr>
              <a:defRPr sz="5000">
                <a:solidFill>
                  <a:srgbClr val="EEEEEE"/>
                </a:solidFill>
                <a:latin typeface="American Typewriter"/>
                <a:ea typeface="American Typewriter"/>
                <a:cs typeface="American Typewriter"/>
                <a:sym typeface="American Typewriter"/>
              </a:defRPr>
            </a:pPr>
            <a:r>
              <a:rPr sz="4400" dirty="0"/>
              <a:t>71% of high school dropouts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G_0519.jpg" descr="IMG_0519.jpg"/>
          <p:cNvPicPr>
            <a:picLocks noChangeAspect="1"/>
          </p:cNvPicPr>
          <p:nvPr/>
        </p:nvPicPr>
        <p:blipFill>
          <a:blip r:embed="rId3">
            <a:extLst/>
          </a:blip>
          <a:srcRect l="37538" t="33841" r="17732"/>
          <a:stretch>
            <a:fillRect/>
          </a:stretch>
        </p:blipFill>
        <p:spPr>
          <a:xfrm>
            <a:off x="3875182" y="433982"/>
            <a:ext cx="4486975" cy="888576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183177563.jpg" descr="183177563.jpg"/>
          <p:cNvPicPr>
            <a:picLocks noChangeAspect="1"/>
          </p:cNvPicPr>
          <p:nvPr/>
        </p:nvPicPr>
        <p:blipFill>
          <a:blip r:embed="rId3">
            <a:extLst/>
          </a:blip>
          <a:stretch>
            <a:fillRect/>
          </a:stretch>
        </p:blipFill>
        <p:spPr>
          <a:xfrm>
            <a:off x="603250" y="946150"/>
            <a:ext cx="11798300" cy="78613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Exodus 34:6 (NLT)"/>
          <p:cNvSpPr txBox="1">
            <a:spLocks noGrp="1"/>
          </p:cNvSpPr>
          <p:nvPr>
            <p:ph type="body" sz="quarter" idx="1"/>
          </p:nvPr>
        </p:nvSpPr>
        <p:spPr>
          <a:prstGeom prst="rect">
            <a:avLst/>
          </a:prstGeom>
        </p:spPr>
        <p:txBody>
          <a:bodyPr>
            <a:normAutofit lnSpcReduction="10000"/>
          </a:bodyPr>
          <a:lstStyle/>
          <a:p>
            <a:r>
              <a:t>Exodus 34:6 (NLT)</a:t>
            </a:r>
          </a:p>
        </p:txBody>
      </p:sp>
      <p:sp>
        <p:nvSpPr>
          <p:cNvPr id="173" name="The LORD passed in front of Moses, calling out, &quot;Yahweh! The LORD! The God of compassion and mercy! I am slow to anger and filled with unfailing love and faithfulness."/>
          <p:cNvSpPr txBox="1">
            <a:spLocks noGrp="1"/>
          </p:cNvSpPr>
          <p:nvPr>
            <p:ph type="body" idx="13"/>
          </p:nvPr>
        </p:nvSpPr>
        <p:spPr>
          <a:xfrm>
            <a:off x="1270000" y="1669632"/>
            <a:ext cx="10464800" cy="4664660"/>
          </a:xfrm>
          <a:prstGeom prst="rect">
            <a:avLst/>
          </a:prstGeom>
          <a:extLst>
            <a:ext uri="{C572A759-6A51-4108-AA02-DFA0A04FC94B}">
              <ma14:wrappingTextBoxFlag xmlns:ma14="http://schemas.microsoft.com/office/mac/drawingml/2011/main" xmlns="" val="1"/>
            </a:ext>
          </a:extLst>
        </p:spPr>
        <p:txBody>
          <a:bodyPr/>
          <a:lstStyle>
            <a:lvl1pPr marL="0" indent="0" algn="ctr">
              <a:lnSpc>
                <a:spcPct val="120000"/>
              </a:lnSpc>
              <a:buSzTx/>
              <a:buNone/>
              <a:defRPr sz="4200" b="1" spc="-200">
                <a:latin typeface="Superclarendon"/>
                <a:ea typeface="Superclarendon"/>
                <a:cs typeface="Superclarendon"/>
                <a:sym typeface="Superclarendon"/>
              </a:defRPr>
            </a:lvl1pPr>
          </a:lstStyle>
          <a:p>
            <a:r>
              <a:t>The LORD passed in front of Moses, calling out, "Yahweh! The LORD! The God of compassion and mercy! I am slow to anger and filled with unfailing love and faithfulness.</a:t>
            </a:r>
          </a:p>
        </p:txBody>
      </p:sp>
    </p:spTree>
  </p:cSld>
  <p:clrMapOvr>
    <a:masterClrMapping/>
  </p:clrMapOvr>
  <p:transition spd="med"/>
</p:sld>
</file>

<file path=ppt/theme/theme1.xml><?xml version="1.0" encoding="utf-8"?>
<a:theme xmlns:a="http://schemas.openxmlformats.org/drawingml/2006/main" name="New_Template6">
  <a:themeElements>
    <a:clrScheme name="New_Template6">
      <a:dk1>
        <a:srgbClr val="000000"/>
      </a:dk1>
      <a:lt1>
        <a:srgbClr val="FFFFFF"/>
      </a:lt1>
      <a:dk2>
        <a:srgbClr val="A7A7A7"/>
      </a:dk2>
      <a:lt2>
        <a:srgbClr val="535353"/>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Helvetica"/>
        <a:ea typeface="Helvetica"/>
        <a:cs typeface="Helvetica"/>
      </a:majorFont>
      <a:minorFont>
        <a:latin typeface="Helvetica Neue"/>
        <a:ea typeface="Helvetica Neue"/>
        <a:cs typeface="Helvetica Neue"/>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EEE"/>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A7A7A7"/>
      </a:dk2>
      <a:lt2>
        <a:srgbClr val="535353"/>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Helvetica"/>
        <a:ea typeface="Helvetica"/>
        <a:cs typeface="Helvetica"/>
      </a:majorFont>
      <a:minorFont>
        <a:latin typeface="Helvetica Neue"/>
        <a:ea typeface="Helvetica Neue"/>
        <a:cs typeface="Helvetica Neue"/>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EEE"/>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1773</Words>
  <Application>Microsoft Office PowerPoint</Application>
  <PresentationFormat>Custom</PresentationFormat>
  <Paragraphs>101</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New_Template6</vt:lpstr>
      <vt:lpstr>The Fatherless Generation </vt:lpstr>
      <vt:lpstr>Gobaith Môn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 Redman</vt:lpstr>
      <vt:lpstr>PowerPoint Presentation</vt:lpstr>
      <vt:lpstr>PowerPoint Presentation</vt:lpstr>
      <vt:lpstr>PowerPoint Presentation</vt:lpstr>
      <vt:lpstr>Yet to all who did receive him, to those who believed in his name, he gave the right to become children of God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Fatherless Generation </dc:title>
  <cp:lastModifiedBy>office@penrallt.org</cp:lastModifiedBy>
  <cp:revision>1</cp:revision>
  <dcterms:modified xsi:type="dcterms:W3CDTF">2018-07-17T14:53:30Z</dcterms:modified>
</cp:coreProperties>
</file>