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-90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DCAF-6AA2-4F1B-BEA1-93EDA255096D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E343-0D4A-43FA-9713-A416A747E6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517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0920E-6CC6-40A9-B864-5DCE76021D2F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FCC8B-5EDF-47CB-BE89-F79BD3052B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114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0CFE7-5F08-4FB4-86C6-3CA054EB3F99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24D20-9CC1-45BA-AC12-C3F8995B95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594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DE825-7463-4BA6-8CF4-7FFAFC65990F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6A24-F349-4385-877E-A62D245D91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3215A-3426-4432-B73F-8664D89167EC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81FE6-6E9E-43E8-9BE3-205716482B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945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B5D36-273E-4567-BDA1-7E2B4CB91CBA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01C0-8067-4111-8DFD-5379FA95F2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8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4966-B44F-45E0-A666-C6F3599B9AB9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FC55A-E955-443B-9481-564C49227A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816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15974-45F9-4780-BC80-A335C03BFCFA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8B5BF-82AB-4085-BF64-947288EC8B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368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0ABC4-C82F-471F-8603-A8ACFA53E45D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9E5F6-5606-4A2D-A705-1673CFF816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755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52C85-02B7-4F98-B259-B7A433105464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1CAB-8185-421C-B56F-FCC258709C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167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2EB21-8D79-4450-9245-366A40C19C63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4122A-C85A-4E19-89AE-7FA1FA2B47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81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774CE8-B4A7-4561-8E40-A4D72E4242DA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0A1EC3C-6489-4D2F-B007-7C2556EBC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9563" y="377825"/>
            <a:ext cx="110172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latin typeface="Times New Roman" pitchFamily="18" charset="0"/>
                <a:cs typeface="Times New Roman" pitchFamily="18" charset="0"/>
              </a:rPr>
              <a:t>Matthew 16:24-26 (NIV)</a:t>
            </a: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Then Jesus said to his disciples, “Whoever wants to be my disciple must deny themselves and take up their cross and follow me. </a:t>
            </a: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25 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For whoever wants to save their life will lose it, but whoever loses their life for me will find it. </a:t>
            </a: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26 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What good will it be for someone to gain the whole world, yet forfeit their soul? Or what can anyone give in exchange for their soul?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84238" y="4751388"/>
            <a:ext cx="9528175" cy="1570037"/>
          </a:xfrm>
          <a:prstGeom prst="rect">
            <a:avLst/>
          </a:prstGeom>
          <a:solidFill>
            <a:srgbClr val="0015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Then Jesus said to his disciples, “Whoever wants to be my disciple must deny themselves and take up their cross and follow me. </a:t>
            </a:r>
            <a:endParaRPr lang="en-GB" alt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7475" y="392113"/>
            <a:ext cx="11945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If anyone desires to follow Jesus, this is what he/she must do</a:t>
            </a:r>
          </a:p>
        </p:txBody>
      </p:sp>
      <p:sp>
        <p:nvSpPr>
          <p:cNvPr id="9" name="Rectangle 8"/>
          <p:cNvSpPr/>
          <p:nvPr/>
        </p:nvSpPr>
        <p:spPr>
          <a:xfrm>
            <a:off x="515938" y="1658938"/>
            <a:ext cx="5781675" cy="64611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I. Let him deny himself. </a:t>
            </a:r>
            <a:endParaRPr lang="en-GB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5938" y="2925763"/>
            <a:ext cx="5934075" cy="6477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II. Let him take up his cross. </a:t>
            </a:r>
            <a:endParaRPr lang="en-GB" alt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90563" y="4414838"/>
            <a:ext cx="5434012" cy="64611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III. Let him/her follow me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11175" y="133350"/>
            <a:ext cx="105505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23 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Let us hold unswervingly to the hope we profess, for he who promised is faithful. </a:t>
            </a: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And let us consider how we may spur one another on toward love and good deeds, </a:t>
            </a: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25 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not giving up meeting together, as some are in the habit of doing, but encouraging one another—and all the more as you see the Day approaching.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latin typeface="Times New Roman" pitchFamily="18" charset="0"/>
                <a:cs typeface="Times New Roman" pitchFamily="18" charset="0"/>
              </a:rPr>
              <a:t>Hebrews 10:23-25 (NIV)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84238" y="4751388"/>
            <a:ext cx="9528175" cy="1570037"/>
          </a:xfrm>
          <a:prstGeom prst="rect">
            <a:avLst/>
          </a:prstGeom>
          <a:solidFill>
            <a:srgbClr val="0015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Then Jesus said to his disciples, “Whoever wants to be my disciple must deny themselves and take up their cross and follow me. </a:t>
            </a:r>
            <a:endParaRPr lang="en-GB" alt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74963" y="806450"/>
            <a:ext cx="5729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/>
              <a:t>School introduces 1.30pm start for sleepy A-level students</a:t>
            </a:r>
            <a:endParaRPr lang="en-GB" altLang="en-US" sz="1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1349375"/>
            <a:ext cx="4633913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1763" y="-14288"/>
            <a:ext cx="11215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/>
              <a:t>School introduces 'no mornings' policy for tired teenagers</a:t>
            </a:r>
            <a:endParaRPr lang="en-GB" altLang="en-US" sz="36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24050" y="4900613"/>
            <a:ext cx="763111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latin typeface="Times New Roman" pitchFamily="18" charset="0"/>
                <a:cs typeface="Times New Roman" pitchFamily="18" charset="0"/>
              </a:rPr>
              <a:t>Hampton Court House becomes the first school in the country to allow sixth-formers to start classes in the afternoon to get a lie-in.</a:t>
            </a:r>
            <a:endParaRPr lang="en-GB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7475" y="1581150"/>
            <a:ext cx="8031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Let him/her deny himself/herself. 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7475" y="392113"/>
            <a:ext cx="11945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If anyone desires to follow Jesus, this is what he/she must do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7475" y="2698750"/>
            <a:ext cx="11945938" cy="1077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First, The Disciple is Called to Lay Something Down – Deny Himself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"If anyone desires to come after Me, let him deny himself…”</a:t>
            </a:r>
            <a:endParaRPr lang="en-GB" altLang="en-US" sz="32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5025" y="4270375"/>
            <a:ext cx="107283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phrase </a:t>
            </a: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“deny himself” </a:t>
            </a: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literally means, “to completely disown, to utterly separate oneself from someone.”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1175" y="411163"/>
            <a:ext cx="11317288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1 Corinthians 13:3 (NIV)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“If I give all I possess to the poor and give over my body to hardship that I may boast,</a:t>
            </a: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but do not have love, I gain nothing.”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06450" y="5094288"/>
            <a:ext cx="107267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phrase “</a:t>
            </a:r>
            <a:r>
              <a:rPr lang="en-GB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deny himself</a:t>
            </a: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literally means, “to completely disown, to utterly separate oneself from someone.”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1175" y="2720975"/>
            <a:ext cx="11022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We are to count the old man as being dead, </a:t>
            </a:r>
            <a:r>
              <a:rPr lang="en-GB" alt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(Rom. 6:11). </a:t>
            </a:r>
            <a:endParaRPr lang="en-GB" altLang="en-US" sz="360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3538" y="3744913"/>
            <a:ext cx="107076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deny oneself means to follow the example set forth by the Lord Jesus Himself in coming to this world. (Phil. 2:5-8). </a:t>
            </a:r>
            <a:endParaRPr lang="en-GB" altLang="en-US"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0050" y="71438"/>
            <a:ext cx="11317288" cy="3629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Matthew 22:19-21 (NIV) </a:t>
            </a:r>
          </a:p>
          <a:p>
            <a:pPr>
              <a:buFont typeface="Arial" charset="0"/>
              <a:buNone/>
            </a:pPr>
            <a:r>
              <a:rPr lang="en-GB" altLang="en-US" sz="3200" b="1" baseline="30000">
                <a:latin typeface="Francis" pitchFamily="34" charset="0"/>
              </a:rPr>
              <a:t>19 </a:t>
            </a:r>
            <a:r>
              <a:rPr lang="en-GB" altLang="en-US" sz="3200" b="1">
                <a:latin typeface="Francis" pitchFamily="34" charset="0"/>
              </a:rPr>
              <a:t>Here, show me the coin used for the tax.” When they handed him a Roman coin, </a:t>
            </a:r>
            <a:r>
              <a:rPr lang="en-GB" altLang="en-US" sz="3200" b="1" baseline="30000">
                <a:latin typeface="Francis" pitchFamily="34" charset="0"/>
              </a:rPr>
              <a:t>20 </a:t>
            </a:r>
            <a:r>
              <a:rPr lang="en-GB" altLang="en-US" sz="3200" b="1">
                <a:latin typeface="Francis" pitchFamily="34" charset="0"/>
              </a:rPr>
              <a:t>he asked, “Whose picture and title are stamped on it?”</a:t>
            </a:r>
          </a:p>
          <a:p>
            <a:pPr>
              <a:buFont typeface="Arial" charset="0"/>
              <a:buNone/>
            </a:pPr>
            <a:r>
              <a:rPr lang="en-GB" altLang="en-US" sz="3200" b="1" baseline="30000">
                <a:latin typeface="Francis" pitchFamily="34" charset="0"/>
              </a:rPr>
              <a:t>21 </a:t>
            </a:r>
            <a:r>
              <a:rPr lang="en-GB" altLang="en-US" sz="3200" b="1">
                <a:latin typeface="Francis" pitchFamily="34" charset="0"/>
              </a:rPr>
              <a:t>“Caesar’s,” they replied. “Well, then,” he said, “give to Caesar what belongs to Caesar, and </a:t>
            </a:r>
            <a:r>
              <a:rPr lang="en-GB" altLang="en-US" sz="3200" b="1" i="1">
                <a:solidFill>
                  <a:srgbClr val="FF0000"/>
                </a:solidFill>
                <a:latin typeface="Francis" pitchFamily="34" charset="0"/>
              </a:rPr>
              <a:t>give to God what belongs to God.”</a:t>
            </a:r>
          </a:p>
        </p:txBody>
      </p:sp>
      <p:pic>
        <p:nvPicPr>
          <p:cNvPr id="24578" name="Picture 2" descr="Image result for give to caesar what is caesar 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3846513"/>
            <a:ext cx="54133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7475" y="1581150"/>
            <a:ext cx="83272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Let </a:t>
            </a:r>
            <a:r>
              <a:rPr lang="en-GB" alt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him/her </a:t>
            </a: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take up his/her cross. </a:t>
            </a:r>
            <a:endParaRPr lang="en-GB" alt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7475" y="392113"/>
            <a:ext cx="11945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If anyone desires to follow Jesus, this is what he/she must do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7475" y="2492375"/>
            <a:ext cx="11945938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Secondly, The Disciple Is Called To Lift Something Up – Take Up His Cross –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"If anyone desires to come after Me … let him … take up his cross…”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36538" y="4652963"/>
            <a:ext cx="11826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cross is not just a place of suffering,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a place of death!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0663" y="519113"/>
            <a:ext cx="6580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Let him take up his cross. 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0663" y="2787650"/>
            <a:ext cx="11947525" cy="1077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When Jesus says that we are to take up our cross, He is saying that we are to live as dead men or women.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450" y="127000"/>
            <a:ext cx="32956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9288" y="5040313"/>
            <a:ext cx="106124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"Walk down death row daily and follow Me." </a:t>
            </a:r>
            <a:endParaRPr lang="en-GB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7475" y="1409700"/>
            <a:ext cx="6021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Let him/her follow me</a:t>
            </a:r>
            <a:r>
              <a:rPr lang="en-GB" altLang="en-US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7475" y="392113"/>
            <a:ext cx="11945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If anyone desires to follow Jesus, this is what he/she must do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6688" y="2308225"/>
            <a:ext cx="11945937" cy="1077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Third, The Disciple Is Called To Live Something Out – Follow Me - "If anyone desires to come after Me …., let him … follow Me.”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538" y="4652963"/>
            <a:ext cx="4527550" cy="64611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He has gone ahead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3413" y="3575050"/>
            <a:ext cx="10914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Here Jesus says, literally “let him follow me day by day.” </a:t>
            </a:r>
            <a:endParaRPr lang="en-GB" altLang="en-US" sz="36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862638" y="4652963"/>
            <a:ext cx="5826125" cy="64611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b) He has showed us the way</a:t>
            </a:r>
            <a:endParaRPr lang="en-GB" alt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84450" y="5919788"/>
            <a:ext cx="6280150" cy="64611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c) He has carried a heavy cross</a:t>
            </a:r>
            <a:endParaRPr lang="en-GB" alt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9" grpId="0" animBg="1"/>
      <p:bldP spid="4" grpId="0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513</Words>
  <Application>Microsoft Office PowerPoint</Application>
  <PresentationFormat>Custom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Arial</vt:lpstr>
      <vt:lpstr>Calibri Light</vt:lpstr>
      <vt:lpstr>Times New Roman</vt:lpstr>
      <vt:lpstr>Francis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21</cp:revision>
  <dcterms:created xsi:type="dcterms:W3CDTF">2015-11-13T15:11:45Z</dcterms:created>
  <dcterms:modified xsi:type="dcterms:W3CDTF">2017-06-27T12:36:35Z</dcterms:modified>
</cp:coreProperties>
</file>