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8" r:id="rId2"/>
    <p:sldId id="302" r:id="rId3"/>
    <p:sldId id="325" r:id="rId4"/>
    <p:sldId id="323" r:id="rId5"/>
    <p:sldId id="281" r:id="rId6"/>
    <p:sldId id="331" r:id="rId7"/>
    <p:sldId id="333" r:id="rId8"/>
    <p:sldId id="340" r:id="rId9"/>
    <p:sldId id="341" r:id="rId10"/>
    <p:sldId id="334" r:id="rId11"/>
    <p:sldId id="344" r:id="rId12"/>
    <p:sldId id="347" r:id="rId13"/>
    <p:sldId id="342" r:id="rId14"/>
    <p:sldId id="343" r:id="rId15"/>
    <p:sldId id="335" r:id="rId16"/>
    <p:sldId id="336" r:id="rId17"/>
    <p:sldId id="338" r:id="rId18"/>
    <p:sldId id="339" r:id="rId19"/>
    <p:sldId id="3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8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3950" autoAdjust="0"/>
  </p:normalViewPr>
  <p:slideViewPr>
    <p:cSldViewPr showGuides="1">
      <p:cViewPr varScale="1">
        <p:scale>
          <a:sx n="100" d="100"/>
          <a:sy n="100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32B9-0AA1-4C1A-94AC-A58DCBF67500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F4C8-715A-493C-AEAD-92DB07211E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0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30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30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7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66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83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64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81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70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321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30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8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82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Offering: Great Is</a:t>
            </a:r>
            <a:r>
              <a:rPr lang="en-GB" baseline="0" dirty="0" smtClean="0"/>
              <a:t> 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5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21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24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7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050" i="1" dirty="0" smtClean="0"/>
              <a:t>Isaiah 40.31</a:t>
            </a:r>
            <a:endParaRPr lang="en-GB" altLang="en-US" sz="1050" dirty="0" smtClean="0"/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100" dirty="0" smtClean="0"/>
              <a:t>	</a:t>
            </a:r>
            <a:r>
              <a:rPr lang="en-GB" altLang="en-US" sz="1200" dirty="0" smtClean="0"/>
              <a:t>Those who wait for the Lord shall renew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their strength,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mount up with wings like eagles,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run and not be weary</a:t>
            </a:r>
          </a:p>
          <a:p>
            <a:pPr marL="0" indent="0">
              <a:lnSpc>
                <a:spcPct val="80000"/>
              </a:lnSpc>
              <a:tabLst>
                <a:tab pos="1252538" algn="l"/>
              </a:tabLst>
            </a:pPr>
            <a:r>
              <a:rPr lang="en-GB" altLang="en-US" sz="1200" dirty="0" smtClean="0"/>
              <a:t>	they shall walk and not faint.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F4C8-715A-493C-AEAD-92DB07211EE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7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6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1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5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5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7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8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1982-7414-4ABF-8E5F-8FD655BA69A2}" type="datetimeFigureOut">
              <a:rPr lang="en-GB" smtClean="0"/>
              <a:t>08/08/2017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B192-01D9-4A7A-BD8C-0FCC92F989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1306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Unresolved 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conflict.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757" y="2564904"/>
            <a:ext cx="8560702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Philippians 4:1-2 (NIV)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my brothers and sisters, you whom I love and long for, my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crown, stand firm in the Lord in this way, dear friends!</a:t>
            </a:r>
          </a:p>
          <a:p>
            <a:pPr algn="just"/>
            <a:r>
              <a:rPr lang="en-GB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plead with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Euodia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 plead with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Syntyche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of the same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in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287" y="1124744"/>
            <a:ext cx="8340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chemeClr val="bg1"/>
                </a:solidFill>
                <a:latin typeface="Francis" panose="020B0600000000000000" pitchFamily="34" charset="0"/>
              </a:rPr>
              <a:t>When we allow unresolved conflict to go on with another, our </a:t>
            </a:r>
            <a:r>
              <a:rPr lang="en-GB" sz="3200" b="1" dirty="0" smtClean="0">
                <a:solidFill>
                  <a:schemeClr val="bg1"/>
                </a:solidFill>
                <a:latin typeface="Francis" panose="020B0600000000000000" pitchFamily="34" charset="0"/>
              </a:rPr>
              <a:t>JOY </a:t>
            </a:r>
            <a:r>
              <a:rPr lang="en-GB" sz="3200" b="1" dirty="0">
                <a:solidFill>
                  <a:schemeClr val="bg1"/>
                </a:solidFill>
                <a:latin typeface="Francis" panose="020B0600000000000000" pitchFamily="34" charset="0"/>
              </a:rPr>
              <a:t>disappears.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2372" y="5949280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same mind in the 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Lord”.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332656"/>
            <a:ext cx="856070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>
                <a:latin typeface="Francis" panose="020B0600000000000000" pitchFamily="34" charset="0"/>
              </a:rPr>
              <a:t>‘The Church and the individual Christian can only stand fast when they stand in Christ</a:t>
            </a:r>
            <a:r>
              <a:rPr lang="en-GB" sz="3600" b="1" dirty="0" smtClean="0">
                <a:latin typeface="Francis" panose="020B0600000000000000" pitchFamily="34" charset="0"/>
              </a:rPr>
              <a:t>”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William Barclay, </a:t>
            </a:r>
            <a:r>
              <a:rPr lang="en-GB" sz="1200" b="1" i="1" dirty="0">
                <a:solidFill>
                  <a:srgbClr val="0070C0"/>
                </a:solidFill>
              </a:rPr>
              <a:t>‘The letters to the Philippians Colossians and Thessalonians’, </a:t>
            </a:r>
            <a:r>
              <a:rPr lang="en-GB" sz="1200" b="1" dirty="0">
                <a:solidFill>
                  <a:srgbClr val="0070C0"/>
                </a:solidFill>
              </a:rPr>
              <a:t>the Saint Andrew Press, Edinburg, </a:t>
            </a:r>
            <a:r>
              <a:rPr lang="en-GB" sz="1200" b="1" dirty="0" smtClean="0">
                <a:solidFill>
                  <a:srgbClr val="0070C0"/>
                </a:solidFill>
              </a:rPr>
              <a:t>p88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2492896"/>
            <a:ext cx="8128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will never love each other, unless they love Christ.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077072"/>
            <a:ext cx="770485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Rejoice in the Lord always. I will say it again: Rejoice! 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Philippians 4:4</a:t>
            </a:r>
            <a:endParaRPr lang="en-GB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0898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your eyes upon Jesus</a:t>
            </a:r>
            <a:endParaRPr lang="en-GB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836712"/>
            <a:ext cx="8775335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soul, are you weary and troubled?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light in the darkness you see?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light for a look at the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Savior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life more abundant and free!</a:t>
            </a:r>
          </a:p>
          <a:p>
            <a:pPr algn="ctr"/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Refrain: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your eyes upon Jesus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full in His wonderful face,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things of earth will grow strangely dim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light of His glory and grace.</a:t>
            </a:r>
          </a:p>
        </p:txBody>
      </p:sp>
    </p:spTree>
    <p:extLst>
      <p:ext uri="{BB962C8B-B14F-4D97-AF65-F5344CB8AC3E}">
        <p14:creationId xmlns:p14="http://schemas.microsoft.com/office/powerpoint/2010/main" val="28586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1306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Unconfessed Sin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839" y="1052736"/>
            <a:ext cx="8536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one is responsible for killing more joy than any of the others mentioned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4232" y="2564904"/>
            <a:ext cx="7609996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Psalm 32:1-5 (NIV)</a:t>
            </a:r>
            <a:endParaRPr lang="en-GB" sz="32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 is the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whose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transgressions are forgiven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whose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sins are covered.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 is the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whose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the </a:t>
            </a:r>
            <a:r>
              <a:rPr lang="en-GB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count against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and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whose spirit is no deceit.</a:t>
            </a:r>
          </a:p>
          <a:p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kept silent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my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bones wasted away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through my groaning all day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long…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813690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Psalm 32:1-5 (NIV)</a:t>
            </a:r>
            <a:endParaRPr lang="en-GB" sz="32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day and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your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was heavy on me;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strength was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sapped as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heat of summer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I acknowledged my sin to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and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cover up my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iniquity. I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said, “I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confess my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transgressions to the </a:t>
            </a:r>
            <a:r>
              <a:rPr lang="en-GB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forgave the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guilt of my sin.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4725144"/>
            <a:ext cx="813690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Rejoice in the </a:t>
            </a:r>
            <a:r>
              <a:rPr lang="en-GB" sz="3200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 glad,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righteous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sing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 you who are upright in heart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Psalm 32:11 (NIV)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13063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joy is directly related to our closeness with God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661" y="4880814"/>
            <a:ext cx="734265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JOY 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 ability to live in God’s presence.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240360" cy="2156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90281"/>
            <a:ext cx="3994391" cy="2493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75" y="2204864"/>
            <a:ext cx="3578825" cy="2373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7080" y="5889991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God is the source of our joy!</a:t>
            </a:r>
            <a:endParaRPr lang="en-GB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799288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have some unsatisfied expectations that have led to a spirit of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discontentment?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1328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you involved in some conflict with someone?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4293096"/>
            <a:ext cx="748883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God’s hand heavy upon you right now because of some sin that you’ve not confessed and repented of?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664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84784"/>
            <a:ext cx="812766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Cleanse me with hyssop, and I will be clean;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me, and I will be whiter than snow.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me hear joy and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gladness; let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bones you have crushed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rejoice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/>
            <a:r>
              <a:rPr lang="en-GB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51:7-8 (NIV)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076" y="260648"/>
            <a:ext cx="7086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Don’t keep silent any longer 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469" y="476672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the Holy Spirit do his wonderful work within you. 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2776"/>
            <a:ext cx="849694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5:22 (NIV)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716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476672"/>
            <a:ext cx="253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Adobe Heiti Std R" pitchFamily="34" charset="-128"/>
                <a:cs typeface="Aharoni" panose="02010803020104030203" pitchFamily="2" charset="-79"/>
              </a:rPr>
              <a:t>Prayer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haroni" panose="02010803020104030203" pitchFamily="2" charset="-79"/>
              <a:ea typeface="Adobe Heiti Std R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47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Galatians 5: 22-23 (NIV)</a:t>
            </a:r>
          </a:p>
          <a:p>
            <a:pPr algn="ctr"/>
            <a:endParaRPr lang="en-GB" sz="3200" b="1" dirty="0">
              <a:solidFill>
                <a:schemeClr val="bg1"/>
              </a:solidFill>
              <a:ea typeface="Adobe Gothic Std B" pitchFamily="34" charset="-128"/>
            </a:endParaRPr>
          </a:p>
          <a:p>
            <a:pPr algn="just"/>
            <a:r>
              <a:rPr lang="en-GB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love, joy, peace, forbearance, kindness, goodness, faithfulness, </a:t>
            </a:r>
            <a:r>
              <a:rPr lang="en-GB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gentleness and self-control. Against such things there is no law. 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849694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5:22 (NIV)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fruit of the Spirit is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716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476672"/>
            <a:ext cx="253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Adobe Heiti Std R" pitchFamily="34" charset="-128"/>
                <a:cs typeface="Aharoni" panose="02010803020104030203" pitchFamily="2" charset="-79"/>
              </a:rPr>
              <a:t>Prayer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haroni" panose="02010803020104030203" pitchFamily="2" charset="-79"/>
              <a:ea typeface="Adobe Heiti Std R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8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219398" cy="2808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21" y="3436880"/>
            <a:ext cx="3706359" cy="3243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72" y="476671"/>
            <a:ext cx="4210567" cy="2628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3312368" cy="2250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1487">
            <a:off x="762476" y="1365508"/>
            <a:ext cx="7619047" cy="41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886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Happiness/Pleasure 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Joy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999404"/>
            <a:ext cx="662473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Happiness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conditional. </a:t>
            </a:r>
            <a:endParaRPr lang="en-GB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580" y="1946261"/>
            <a:ext cx="8260770" cy="584775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 on the other hand is not conditional.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142" y="3858146"/>
            <a:ext cx="8260770" cy="954107"/>
          </a:xfrm>
          <a:prstGeom prst="rect">
            <a:avLst/>
          </a:prstGeom>
          <a:solidFill>
            <a:srgbClr val="F8FAF4"/>
          </a:solidFill>
        </p:spPr>
        <p:txBody>
          <a:bodyPr wrap="square">
            <a:spAutoFit/>
          </a:bodyPr>
          <a:lstStyle/>
          <a:p>
            <a:pPr marR="0" lvl="0"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refers to “gladness, bliss, and celebration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GB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788" y="278092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Hebrew word for joy means “to leap or spin around with pleasure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941168"/>
            <a:ext cx="8328384" cy="175432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>
                <a:latin typeface="Francis" panose="020B0600000000000000" pitchFamily="34" charset="0"/>
                <a:cs typeface="Times New Roman" panose="02020603050405020304" pitchFamily="18" charset="0"/>
              </a:rPr>
              <a:t>The meaning of the Greek word </a:t>
            </a:r>
            <a:r>
              <a:rPr lang="en-GB" sz="3600" b="1" i="1" dirty="0" err="1">
                <a:solidFill>
                  <a:srgbClr val="FF0000"/>
                </a:solidFill>
                <a:latin typeface="Francis" panose="020B0600000000000000" pitchFamily="34" charset="0"/>
                <a:cs typeface="Times New Roman" panose="02020603050405020304" pitchFamily="18" charset="0"/>
              </a:rPr>
              <a:t>chara</a:t>
            </a:r>
            <a:r>
              <a:rPr lang="en-GB" sz="3600" b="1" i="1" dirty="0">
                <a:latin typeface="Francis" panose="020B0600000000000000" pitchFamily="34" charset="0"/>
                <a:cs typeface="Times New Roman" panose="02020603050405020304" pitchFamily="18" charset="0"/>
              </a:rPr>
              <a:t>, </a:t>
            </a:r>
            <a:r>
              <a:rPr lang="en-GB" sz="3600" b="1" dirty="0">
                <a:latin typeface="Francis" panose="020B0600000000000000" pitchFamily="34" charset="0"/>
                <a:cs typeface="Times New Roman" panose="02020603050405020304" pitchFamily="18" charset="0"/>
              </a:rPr>
              <a:t>translated JOY is exuberant and overflowing.</a:t>
            </a:r>
          </a:p>
        </p:txBody>
      </p:sp>
    </p:spTree>
    <p:extLst>
      <p:ext uri="{BB962C8B-B14F-4D97-AF65-F5344CB8AC3E}">
        <p14:creationId xmlns:p14="http://schemas.microsoft.com/office/powerpoint/2010/main" val="6559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6" grpId="0" animBg="1"/>
      <p:bldP spid="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1306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Joy requires effort</a:t>
            </a:r>
            <a:endParaRPr lang="en-GB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68" y="1198438"/>
            <a:ext cx="797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get rid of the things that steal our joy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90778"/>
            <a:ext cx="3884149" cy="2913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578825" cy="2373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780" y="5741565"/>
            <a:ext cx="838971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need to be aware of the ‘pests” that ruin and steal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joy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away from us.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86" y="20682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GB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Unfulfilled </a:t>
            </a:r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endParaRPr lang="en-GB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68" y="1198438"/>
            <a:ext cx="797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your life going the way you want it to?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845" y="3284984"/>
            <a:ext cx="8775335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know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it is to be in need, and I know what it is to have plenty.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learned the secret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being content in any and every situation, whether well fed or hungry, whether living in plenty or in want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GB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4:12 (NIV)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123" y="2099419"/>
            <a:ext cx="81327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spirit of discontentment can rob us of our joy</a:t>
            </a:r>
            <a:r>
              <a:rPr lang="en-GB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721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86" y="20682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GB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Unfulfilled </a:t>
            </a:r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endParaRPr lang="en-GB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611" y="4344602"/>
            <a:ext cx="8475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Contentment does not come from having everything we want, but wanting what we have.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700" y="1844824"/>
            <a:ext cx="8775335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“...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learned the secret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being content in any and every situation,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GB" sz="3200" baseline="30000" dirty="0"/>
              <a:t> </a:t>
            </a: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do all this through him who gives me strength.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GB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4:12-13 (NIV)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598</Words>
  <Application>Microsoft Office PowerPoint</Application>
  <PresentationFormat>On-screen Show (4:3)</PresentationFormat>
  <Paragraphs>188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office@penrallt.org</cp:lastModifiedBy>
  <cp:revision>131</cp:revision>
  <dcterms:created xsi:type="dcterms:W3CDTF">2015-01-17T18:04:50Z</dcterms:created>
  <dcterms:modified xsi:type="dcterms:W3CDTF">2017-08-08T12:01:19Z</dcterms:modified>
</cp:coreProperties>
</file>